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yse.org/director-login"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5e77dc076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5e77dc076b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e77dc07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ANSWER: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 Mentor informs mentee that she needs to make a report.</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 Mentor contacts a WYSE board member by calling Anna Shaw-Amoah, 908-391-8986.</a:t>
            </a:r>
            <a:endParaRPr sz="1200"/>
          </a:p>
          <a:p>
            <a:pPr indent="0" lvl="0" marL="0" rtl="0" algn="l">
              <a:spcBef>
                <a:spcPts val="0"/>
              </a:spcBef>
              <a:spcAft>
                <a:spcPts val="0"/>
              </a:spcAft>
              <a:buNone/>
            </a:pPr>
            <a:r>
              <a:rPr lang="en-US" sz="1200">
                <a:solidFill>
                  <a:schemeClr val="dk1"/>
                </a:solidFill>
                <a:latin typeface="Calibri"/>
                <a:ea typeface="Calibri"/>
                <a:cs typeface="Calibri"/>
                <a:sym typeface="Calibri"/>
              </a:rPr>
              <a:t>A. Mentor completes WYSE Reporting Form (accessible from </a:t>
            </a:r>
            <a:r>
              <a:rPr lang="en-US" sz="1200" u="sng">
                <a:solidFill>
                  <a:schemeClr val="hlink"/>
                </a:solidFill>
                <a:latin typeface="Calibri"/>
                <a:ea typeface="Calibri"/>
                <a:cs typeface="Calibri"/>
                <a:sym typeface="Calibri"/>
                <a:hlinkClick r:id="rId2"/>
              </a:rPr>
              <a:t>https://www.WYSE.org/Director-Login</a:t>
            </a:r>
            <a:r>
              <a:rPr lang="en-US" sz="1200">
                <a:solidFill>
                  <a:schemeClr val="dk1"/>
                </a:solidFill>
                <a:latin typeface="Calibri"/>
                <a:ea typeface="Calibri"/>
                <a:cs typeface="Calibri"/>
                <a:sym typeface="Calibri"/>
              </a:rPr>
              <a:t> with the password “wyse”).</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 Mentor sends a completed reporting form in an email message to info@wyse.org, with a subject line of “Reporting Policy Compliance”.</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E. WYSE Board files a report with the appropriate State agency.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 State agency conducts investigation and if necessary, requests that the mentor be interviewed about the situation.</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p>
        </p:txBody>
      </p:sp>
      <p:sp>
        <p:nvSpPr>
          <p:cNvPr id="158" name="Google Shape;158;g5e77dc076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5e5b91af77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5e5b91af77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5f1559c0b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5f1559c0bd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5e5b91af77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5e5b91af77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5e5b91af7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5e5b91af77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33e81281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g33e81281e0_0_0:notes"/>
          <p:cNvSpPr/>
          <p:nvPr>
            <p:ph idx="2" type="sldImg"/>
          </p:nvPr>
        </p:nvSpPr>
        <p:spPr>
          <a:xfrm>
            <a:off x="1143224"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5f1559c0bd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g5f1559c0bd_0_1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5e5b91af7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5e5b91af77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5f1559c0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5f1559c0b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f1559c0b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5f1559c0bd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5e5b91af7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5e5b91af77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e5b91af7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5e5b91af77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e5b91af7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5e5b91af77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wyse.org/director-login"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tinyurl.com/WYSEDataSubmission"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hyperlink" Target="http://www.wyse.org/director-login" TargetMode="External"/><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hyperlink" Target="http://www.youtube.com/watch?v=6kcKX2In0B0" TargetMode="External"/><Relationship Id="rId5"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hyperlink" Target="https://www.wyse.org/Director-Logi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www.wyse.org/director-login"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Google Shape;84;p13"/>
          <p:cNvPicPr preferRelativeResize="0"/>
          <p:nvPr>
            <p:ph idx="1" type="body"/>
          </p:nvPr>
        </p:nvPicPr>
        <p:blipFill rotWithShape="1">
          <a:blip r:embed="rId3">
            <a:alphaModFix/>
          </a:blip>
          <a:srcRect b="0" l="0" r="0" t="0"/>
          <a:stretch/>
        </p:blipFill>
        <p:spPr>
          <a:xfrm>
            <a:off x="3630276" y="263541"/>
            <a:ext cx="4931448" cy="2893545"/>
          </a:xfrm>
          <a:prstGeom prst="rect">
            <a:avLst/>
          </a:prstGeom>
          <a:noFill/>
          <a:ln>
            <a:noFill/>
          </a:ln>
        </p:spPr>
      </p:pic>
      <p:sp>
        <p:nvSpPr>
          <p:cNvPr id="85" name="Google Shape;85;p13"/>
          <p:cNvSpPr txBox="1"/>
          <p:nvPr/>
        </p:nvSpPr>
        <p:spPr>
          <a:xfrm>
            <a:off x="0" y="3465095"/>
            <a:ext cx="12192000" cy="301270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5400"/>
              <a:buFont typeface="Arial"/>
              <a:buNone/>
            </a:pPr>
            <a:r>
              <a:rPr b="1" lang="en-US" sz="5400">
                <a:solidFill>
                  <a:schemeClr val="dk1"/>
                </a:solidFill>
              </a:rPr>
              <a:t>WYSE Policies: </a:t>
            </a:r>
            <a:endParaRPr b="1" sz="5400">
              <a:solidFill>
                <a:schemeClr val="dk1"/>
              </a:solidFill>
            </a:endParaRPr>
          </a:p>
          <a:p>
            <a:pPr indent="0" lvl="0" marL="0" marR="0" rtl="0" algn="ctr">
              <a:lnSpc>
                <a:spcPct val="90000"/>
              </a:lnSpc>
              <a:spcBef>
                <a:spcPts val="0"/>
              </a:spcBef>
              <a:spcAft>
                <a:spcPts val="0"/>
              </a:spcAft>
              <a:buClr>
                <a:schemeClr val="dk1"/>
              </a:buClr>
              <a:buSzPts val="5400"/>
              <a:buFont typeface="Arial"/>
              <a:buNone/>
            </a:pPr>
            <a:r>
              <a:rPr b="1" lang="en-US" sz="5400">
                <a:solidFill>
                  <a:schemeClr val="dk1"/>
                </a:solidFill>
              </a:rPr>
              <a:t>What Mentors Need to Know</a:t>
            </a:r>
            <a:endParaRPr b="1" sz="5400">
              <a:solidFill>
                <a:schemeClr val="dk1"/>
              </a:solidFill>
            </a:endParaRPr>
          </a:p>
          <a:p>
            <a:pPr indent="0" lvl="0" marL="0" rtl="0" algn="ctr">
              <a:lnSpc>
                <a:spcPct val="90000"/>
              </a:lnSpc>
              <a:spcBef>
                <a:spcPts val="0"/>
              </a:spcBef>
              <a:spcAft>
                <a:spcPts val="0"/>
              </a:spcAft>
              <a:buClr>
                <a:schemeClr val="dk1"/>
              </a:buClr>
              <a:buSzPts val="1600"/>
              <a:buFont typeface="Calibri"/>
              <a:buNone/>
            </a:pPr>
            <a:r>
              <a:t/>
            </a:r>
            <a:endParaRPr b="1" sz="1600">
              <a:solidFill>
                <a:schemeClr val="dk1"/>
              </a:solidFill>
            </a:endParaRPr>
          </a:p>
          <a:p>
            <a:pPr indent="0" lvl="0" marL="0" rtl="0" algn="ctr">
              <a:lnSpc>
                <a:spcPct val="90000"/>
              </a:lnSpc>
              <a:spcBef>
                <a:spcPts val="0"/>
              </a:spcBef>
              <a:spcAft>
                <a:spcPts val="0"/>
              </a:spcAft>
              <a:buClr>
                <a:schemeClr val="dk1"/>
              </a:buClr>
              <a:buSzPts val="1600"/>
              <a:buFont typeface="Calibri"/>
              <a:buNone/>
            </a:pPr>
            <a:r>
              <a:t/>
            </a:r>
            <a:endParaRPr b="1" sz="1600">
              <a:solidFill>
                <a:schemeClr val="dk1"/>
              </a:solidFill>
            </a:endParaRPr>
          </a:p>
          <a:p>
            <a:pPr indent="0" lvl="0" marL="0" rtl="0" algn="ctr">
              <a:lnSpc>
                <a:spcPct val="90000"/>
              </a:lnSpc>
              <a:spcBef>
                <a:spcPts val="0"/>
              </a:spcBef>
              <a:spcAft>
                <a:spcPts val="0"/>
              </a:spcAft>
              <a:buClr>
                <a:schemeClr val="dk1"/>
              </a:buClr>
              <a:buSzPts val="4000"/>
              <a:buFont typeface="Arial"/>
              <a:buNone/>
            </a:pPr>
            <a:r>
              <a:rPr lang="en-US" sz="2400">
                <a:solidFill>
                  <a:schemeClr val="dk1"/>
                </a:solidFill>
              </a:rPr>
              <a:t>WYSE National Board of Directors </a:t>
            </a:r>
            <a:endParaRPr sz="2400">
              <a:solidFill>
                <a:schemeClr val="dk1"/>
              </a:solidFill>
            </a:endParaRPr>
          </a:p>
          <a:p>
            <a:pPr indent="0" lvl="0" marL="0" rtl="0" algn="ctr">
              <a:lnSpc>
                <a:spcPct val="90000"/>
              </a:lnSpc>
              <a:spcBef>
                <a:spcPts val="0"/>
              </a:spcBef>
              <a:spcAft>
                <a:spcPts val="0"/>
              </a:spcAft>
              <a:buClr>
                <a:schemeClr val="dk1"/>
              </a:buClr>
              <a:buSzPts val="4000"/>
              <a:buFont typeface="Arial"/>
              <a:buNone/>
            </a:pPr>
            <a:r>
              <a:rPr lang="en-US" sz="2400">
                <a:solidFill>
                  <a:schemeClr val="dk1"/>
                </a:solidFill>
              </a:rPr>
              <a:t>Melissa, Nathalie, Lauren, &amp; Anna</a:t>
            </a:r>
            <a:endParaRPr sz="24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2"/>
          <p:cNvSpPr txBox="1"/>
          <p:nvPr>
            <p:ph idx="1" type="body"/>
          </p:nvPr>
        </p:nvSpPr>
        <p:spPr>
          <a:xfrm>
            <a:off x="838200" y="1531225"/>
            <a:ext cx="9507300" cy="51156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00000"/>
              </a:lnSpc>
              <a:spcBef>
                <a:spcPts val="0"/>
              </a:spcBef>
              <a:spcAft>
                <a:spcPts val="0"/>
              </a:spcAft>
              <a:buSzPts val="2200"/>
              <a:buChar char="•"/>
            </a:pPr>
            <a:r>
              <a:rPr lang="en-US" sz="2200"/>
              <a:t>The WYSE Board will respond to the mentor who made the report within 24 hours via email or phone with additional instructions and guidance.</a:t>
            </a:r>
            <a:endParaRPr sz="2200"/>
          </a:p>
          <a:p>
            <a:pPr indent="0" lvl="0" marL="457200" marR="0" rtl="0" algn="l">
              <a:lnSpc>
                <a:spcPct val="100000"/>
              </a:lnSpc>
              <a:spcBef>
                <a:spcPts val="0"/>
              </a:spcBef>
              <a:spcAft>
                <a:spcPts val="0"/>
              </a:spcAft>
              <a:buNone/>
            </a:pPr>
            <a:r>
              <a:t/>
            </a:r>
            <a:endParaRPr sz="2200"/>
          </a:p>
          <a:p>
            <a:pPr indent="-368300" lvl="0" marL="457200" marR="0" rtl="0" algn="l">
              <a:lnSpc>
                <a:spcPct val="100000"/>
              </a:lnSpc>
              <a:spcBef>
                <a:spcPts val="0"/>
              </a:spcBef>
              <a:spcAft>
                <a:spcPts val="0"/>
              </a:spcAft>
              <a:buSzPts val="2200"/>
              <a:buChar char="•"/>
            </a:pPr>
            <a:r>
              <a:rPr lang="en-US" sz="2200"/>
              <a:t>The WYSE Board will complete a report and file it with the appropriate State agency </a:t>
            </a:r>
            <a:r>
              <a:rPr lang="en-US" sz="2200"/>
              <a:t>within 24 hours.</a:t>
            </a:r>
            <a:endParaRPr sz="2200"/>
          </a:p>
          <a:p>
            <a:pPr indent="0" lvl="0" marL="457200" marR="0" rtl="0" algn="l">
              <a:lnSpc>
                <a:spcPct val="100000"/>
              </a:lnSpc>
              <a:spcBef>
                <a:spcPts val="0"/>
              </a:spcBef>
              <a:spcAft>
                <a:spcPts val="0"/>
              </a:spcAft>
              <a:buNone/>
            </a:pPr>
            <a:r>
              <a:t/>
            </a:r>
            <a:endParaRPr sz="2200"/>
          </a:p>
          <a:p>
            <a:pPr indent="-368300" lvl="0" marL="457200" marR="0" rtl="0" algn="l">
              <a:lnSpc>
                <a:spcPct val="100000"/>
              </a:lnSpc>
              <a:spcBef>
                <a:spcPts val="0"/>
              </a:spcBef>
              <a:spcAft>
                <a:spcPts val="0"/>
              </a:spcAft>
              <a:buSzPts val="2200"/>
              <a:buChar char="•"/>
            </a:pPr>
            <a:r>
              <a:rPr lang="en-US" sz="2200"/>
              <a:t>In some cases, the State agency may require the mentor to be interviewed or make contact with them directly.</a:t>
            </a:r>
            <a:endParaRPr sz="2200"/>
          </a:p>
          <a:p>
            <a:pPr indent="0" lvl="0" marL="457200" marR="0" rtl="0" algn="l">
              <a:lnSpc>
                <a:spcPct val="100000"/>
              </a:lnSpc>
              <a:spcBef>
                <a:spcPts val="0"/>
              </a:spcBef>
              <a:spcAft>
                <a:spcPts val="0"/>
              </a:spcAft>
              <a:buNone/>
            </a:pPr>
            <a:r>
              <a:t/>
            </a:r>
            <a:endParaRPr sz="2200"/>
          </a:p>
          <a:p>
            <a:pPr indent="-368300" lvl="0" marL="457200" marR="0" rtl="0" algn="l">
              <a:lnSpc>
                <a:spcPct val="100000"/>
              </a:lnSpc>
              <a:spcBef>
                <a:spcPts val="0"/>
              </a:spcBef>
              <a:spcAft>
                <a:spcPts val="0"/>
              </a:spcAft>
              <a:buSzPts val="2200"/>
              <a:buChar char="•"/>
            </a:pPr>
            <a:r>
              <a:rPr lang="en-US" sz="2200"/>
              <a:t>If the child abuse and neglect is suspected to be by any WYSE program representative or volunteer, the alleged abuser will be investigated by the WYSE Board and immediately restricted from contact with youth. In the case of suspicion of a mentor, the parent/guardian of the mentee will be immediately informed of the suspicion. </a:t>
            </a:r>
            <a:endParaRPr sz="2200"/>
          </a:p>
          <a:p>
            <a:pPr indent="0" lvl="0" marL="457200" marR="0" rtl="0" algn="l">
              <a:lnSpc>
                <a:spcPct val="100000"/>
              </a:lnSpc>
              <a:spcBef>
                <a:spcPts val="0"/>
              </a:spcBef>
              <a:spcAft>
                <a:spcPts val="0"/>
              </a:spcAft>
              <a:buNone/>
            </a:pPr>
            <a:r>
              <a:t/>
            </a:r>
            <a:endParaRPr sz="2200"/>
          </a:p>
          <a:p>
            <a:pPr indent="0" lvl="0" marL="0" marR="0" rtl="0" algn="l">
              <a:lnSpc>
                <a:spcPct val="100000"/>
              </a:lnSpc>
              <a:spcBef>
                <a:spcPts val="0"/>
              </a:spcBef>
              <a:spcAft>
                <a:spcPts val="0"/>
              </a:spcAft>
              <a:buNone/>
            </a:pPr>
            <a:r>
              <a:t/>
            </a:r>
            <a:endParaRPr sz="2200"/>
          </a:p>
          <a:p>
            <a:pPr indent="0" lvl="0" marL="457200" marR="0" rtl="0" algn="l">
              <a:lnSpc>
                <a:spcPct val="100000"/>
              </a:lnSpc>
              <a:spcBef>
                <a:spcPts val="0"/>
              </a:spcBef>
              <a:spcAft>
                <a:spcPts val="0"/>
              </a:spcAft>
              <a:buNone/>
            </a:pPr>
            <a:r>
              <a:t/>
            </a:r>
            <a:endParaRPr sz="2200"/>
          </a:p>
        </p:txBody>
      </p:sp>
      <p:pic>
        <p:nvPicPr>
          <p:cNvPr id="153" name="Google Shape;153;p22"/>
          <p:cNvPicPr preferRelativeResize="0"/>
          <p:nvPr/>
        </p:nvPicPr>
        <p:blipFill rotWithShape="1">
          <a:blip r:embed="rId3">
            <a:alphaModFix/>
          </a:blip>
          <a:srcRect b="27500" l="38996" r="23391" t="29164"/>
          <a:stretch/>
        </p:blipFill>
        <p:spPr>
          <a:xfrm>
            <a:off x="10345478" y="5688419"/>
            <a:ext cx="1846522" cy="1179423"/>
          </a:xfrm>
          <a:prstGeom prst="rect">
            <a:avLst/>
          </a:prstGeom>
          <a:noFill/>
          <a:ln>
            <a:noFill/>
          </a:ln>
        </p:spPr>
      </p:pic>
      <p:sp>
        <p:nvSpPr>
          <p:cNvPr id="154" name="Google Shape;154;p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CC0066"/>
              </a:buClr>
              <a:buSzPts val="4400"/>
              <a:buFont typeface="Arial"/>
              <a:buNone/>
            </a:pPr>
            <a:r>
              <a:rPr b="1" lang="en-US" sz="2400">
                <a:solidFill>
                  <a:srgbClr val="CC0066"/>
                </a:solidFill>
                <a:latin typeface="Arial"/>
                <a:ea typeface="Arial"/>
                <a:cs typeface="Arial"/>
                <a:sym typeface="Arial"/>
              </a:rPr>
              <a:t>Mandated Reporting Policy: </a:t>
            </a:r>
            <a:endParaRPr b="1" sz="2400">
              <a:solidFill>
                <a:srgbClr val="CC0066"/>
              </a:solidFill>
              <a:latin typeface="Arial"/>
              <a:ea typeface="Arial"/>
              <a:cs typeface="Arial"/>
              <a:sym typeface="Arial"/>
            </a:endParaRPr>
          </a:p>
          <a:p>
            <a:pPr indent="0" lvl="0" marL="0" marR="0" rtl="0" algn="l">
              <a:lnSpc>
                <a:spcPct val="90000"/>
              </a:lnSpc>
              <a:spcBef>
                <a:spcPts val="0"/>
              </a:spcBef>
              <a:spcAft>
                <a:spcPts val="0"/>
              </a:spcAft>
              <a:buClr>
                <a:srgbClr val="CC0066"/>
              </a:buClr>
              <a:buSzPts val="4400"/>
              <a:buFont typeface="Arial"/>
              <a:buNone/>
            </a:pPr>
            <a:r>
              <a:rPr b="1" lang="en-US">
                <a:solidFill>
                  <a:srgbClr val="CC0066"/>
                </a:solidFill>
                <a:latin typeface="Arial"/>
                <a:ea typeface="Arial"/>
                <a:cs typeface="Arial"/>
                <a:sym typeface="Arial"/>
              </a:rPr>
              <a:t>What Happens When a Report Is Made</a:t>
            </a:r>
            <a:endParaRPr b="1" i="0" sz="4400" u="none" cap="none" strike="noStrike">
              <a:solidFill>
                <a:schemeClr val="dk1"/>
              </a:solidFill>
              <a:latin typeface="Arial"/>
              <a:ea typeface="Arial"/>
              <a:cs typeface="Arial"/>
              <a:sym typeface="Arial"/>
            </a:endParaRPr>
          </a:p>
        </p:txBody>
      </p:sp>
      <p:sp>
        <p:nvSpPr>
          <p:cNvPr id="155" name="Google Shape;155;p22"/>
          <p:cNvSpPr/>
          <p:nvPr/>
        </p:nvSpPr>
        <p:spPr>
          <a:xfrm>
            <a:off x="-17925" y="-12400"/>
            <a:ext cx="198600" cy="6858000"/>
          </a:xfrm>
          <a:prstGeom prst="rect">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3"/>
          <p:cNvSpPr txBox="1"/>
          <p:nvPr>
            <p:ph idx="1" type="body"/>
          </p:nvPr>
        </p:nvSpPr>
        <p:spPr>
          <a:xfrm>
            <a:off x="838200" y="1531225"/>
            <a:ext cx="9507300" cy="5115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200"/>
              <a:t>A mentor has learned of an abusive situation at her mentee’s home. Put the following events in order of what will happen to this complaint under the WYSE reporting policy: </a:t>
            </a:r>
            <a:endParaRPr sz="2200"/>
          </a:p>
          <a:p>
            <a:pPr indent="0" lvl="0" marL="457200" marR="0" rtl="0" algn="l">
              <a:lnSpc>
                <a:spcPct val="100000"/>
              </a:lnSpc>
              <a:spcBef>
                <a:spcPts val="0"/>
              </a:spcBef>
              <a:spcAft>
                <a:spcPts val="0"/>
              </a:spcAft>
              <a:buNone/>
            </a:pPr>
            <a:r>
              <a:t/>
            </a:r>
            <a:endParaRPr sz="2200"/>
          </a:p>
          <a:p>
            <a:pPr indent="-368300" lvl="0" marL="457200" marR="0" rtl="0" algn="l">
              <a:lnSpc>
                <a:spcPct val="100000"/>
              </a:lnSpc>
              <a:spcBef>
                <a:spcPts val="0"/>
              </a:spcBef>
              <a:spcAft>
                <a:spcPts val="0"/>
              </a:spcAft>
              <a:buSzPts val="2200"/>
              <a:buAutoNum type="alphaUcPeriod"/>
            </a:pPr>
            <a:r>
              <a:rPr lang="en-US" sz="2200"/>
              <a:t>Mentor completes WYSE Reporting Form (accessible from </a:t>
            </a:r>
            <a:r>
              <a:rPr lang="en-US" sz="2200" u="sng">
                <a:solidFill>
                  <a:schemeClr val="hlink"/>
                </a:solidFill>
                <a:hlinkClick r:id="rId3"/>
              </a:rPr>
              <a:t>https://www.WYSE.org/Director-Login</a:t>
            </a:r>
            <a:r>
              <a:rPr lang="en-US" sz="2200"/>
              <a:t> with the password “wyse”).</a:t>
            </a:r>
            <a:endParaRPr sz="2200"/>
          </a:p>
          <a:p>
            <a:pPr indent="-368300" lvl="0" marL="457200" marR="0" rtl="0" algn="l">
              <a:lnSpc>
                <a:spcPct val="100000"/>
              </a:lnSpc>
              <a:spcBef>
                <a:spcPts val="0"/>
              </a:spcBef>
              <a:spcAft>
                <a:spcPts val="0"/>
              </a:spcAft>
              <a:buSzPts val="2200"/>
              <a:buAutoNum type="alphaUcPeriod"/>
            </a:pPr>
            <a:r>
              <a:rPr lang="en-US" sz="2200"/>
              <a:t>State agency conducts investigation and if necessary, requests that the mentor be interviewed about the situation.</a:t>
            </a:r>
            <a:endParaRPr sz="2200"/>
          </a:p>
          <a:p>
            <a:pPr indent="-368300" lvl="0" marL="457200" marR="0" rtl="0" algn="l">
              <a:lnSpc>
                <a:spcPct val="100000"/>
              </a:lnSpc>
              <a:spcBef>
                <a:spcPts val="0"/>
              </a:spcBef>
              <a:spcAft>
                <a:spcPts val="0"/>
              </a:spcAft>
              <a:buSzPts val="2200"/>
              <a:buAutoNum type="alphaUcPeriod"/>
            </a:pPr>
            <a:r>
              <a:rPr lang="en-US" sz="2200"/>
              <a:t>Mentor informs mentee that she needs to make a report.</a:t>
            </a:r>
            <a:endParaRPr sz="2200"/>
          </a:p>
          <a:p>
            <a:pPr indent="-368300" lvl="0" marL="457200" marR="0" rtl="0" algn="l">
              <a:lnSpc>
                <a:spcPct val="100000"/>
              </a:lnSpc>
              <a:spcBef>
                <a:spcPts val="0"/>
              </a:spcBef>
              <a:spcAft>
                <a:spcPts val="0"/>
              </a:spcAft>
              <a:buSzPts val="2200"/>
              <a:buAutoNum type="alphaUcPeriod"/>
            </a:pPr>
            <a:r>
              <a:rPr lang="en-US" sz="2200"/>
              <a:t>Mentor sends a completed reporting form in an email message to info@wyse.org, with a subject line of “Reporting Policy Compliance”.</a:t>
            </a:r>
            <a:endParaRPr sz="2200"/>
          </a:p>
          <a:p>
            <a:pPr indent="-368300" lvl="0" marL="457200" marR="0" rtl="0" algn="l">
              <a:lnSpc>
                <a:spcPct val="100000"/>
              </a:lnSpc>
              <a:spcBef>
                <a:spcPts val="0"/>
              </a:spcBef>
              <a:spcAft>
                <a:spcPts val="0"/>
              </a:spcAft>
              <a:buSzPts val="2200"/>
              <a:buAutoNum type="alphaUcPeriod"/>
            </a:pPr>
            <a:r>
              <a:rPr lang="en-US" sz="2200"/>
              <a:t>WYSE Board files a report with the appropriate State agency. </a:t>
            </a:r>
            <a:endParaRPr sz="2200"/>
          </a:p>
          <a:p>
            <a:pPr indent="-368300" lvl="0" marL="457200" marR="0" rtl="0" algn="l">
              <a:lnSpc>
                <a:spcPct val="100000"/>
              </a:lnSpc>
              <a:spcBef>
                <a:spcPts val="0"/>
              </a:spcBef>
              <a:spcAft>
                <a:spcPts val="0"/>
              </a:spcAft>
              <a:buSzPts val="2200"/>
              <a:buAutoNum type="alphaUcPeriod"/>
            </a:pPr>
            <a:r>
              <a:rPr lang="en-US" sz="2200"/>
              <a:t>Mentor contacts a WYSE board member by calling Anna Shaw-Amoah, 908-391-8986.</a:t>
            </a:r>
            <a:endParaRPr sz="2200"/>
          </a:p>
          <a:p>
            <a:pPr indent="0" lvl="0" marL="0" marR="0" rtl="0" algn="l">
              <a:lnSpc>
                <a:spcPct val="100000"/>
              </a:lnSpc>
              <a:spcBef>
                <a:spcPts val="0"/>
              </a:spcBef>
              <a:spcAft>
                <a:spcPts val="0"/>
              </a:spcAft>
              <a:buNone/>
            </a:pPr>
            <a:r>
              <a:t/>
            </a:r>
            <a:endParaRPr sz="2200"/>
          </a:p>
          <a:p>
            <a:pPr indent="0" lvl="0" marL="457200" marR="0" rtl="0" algn="l">
              <a:lnSpc>
                <a:spcPct val="100000"/>
              </a:lnSpc>
              <a:spcBef>
                <a:spcPts val="0"/>
              </a:spcBef>
              <a:spcAft>
                <a:spcPts val="0"/>
              </a:spcAft>
              <a:buNone/>
            </a:pPr>
            <a:r>
              <a:t/>
            </a:r>
            <a:endParaRPr sz="2200"/>
          </a:p>
        </p:txBody>
      </p:sp>
      <p:pic>
        <p:nvPicPr>
          <p:cNvPr id="161" name="Google Shape;161;p23"/>
          <p:cNvPicPr preferRelativeResize="0"/>
          <p:nvPr/>
        </p:nvPicPr>
        <p:blipFill rotWithShape="1">
          <a:blip r:embed="rId4">
            <a:alphaModFix/>
          </a:blip>
          <a:srcRect b="27500" l="38996" r="23391" t="29164"/>
          <a:stretch/>
        </p:blipFill>
        <p:spPr>
          <a:xfrm>
            <a:off x="10345478" y="5688419"/>
            <a:ext cx="1846522" cy="1179423"/>
          </a:xfrm>
          <a:prstGeom prst="rect">
            <a:avLst/>
          </a:prstGeom>
          <a:noFill/>
          <a:ln>
            <a:noFill/>
          </a:ln>
        </p:spPr>
      </p:pic>
      <p:sp>
        <p:nvSpPr>
          <p:cNvPr id="162" name="Google Shape;162;p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CC0066"/>
              </a:buClr>
              <a:buSzPts val="4400"/>
              <a:buFont typeface="Arial"/>
              <a:buNone/>
            </a:pPr>
            <a:r>
              <a:rPr b="1" lang="en-US">
                <a:solidFill>
                  <a:srgbClr val="CC0066"/>
                </a:solidFill>
                <a:latin typeface="Arial"/>
                <a:ea typeface="Arial"/>
                <a:cs typeface="Arial"/>
                <a:sym typeface="Arial"/>
              </a:rPr>
              <a:t>Quiz: Mandated Reporting Policy </a:t>
            </a:r>
            <a:endParaRPr b="1" i="0" sz="4400" u="none" cap="none" strike="noStrike">
              <a:solidFill>
                <a:schemeClr val="dk1"/>
              </a:solidFill>
              <a:latin typeface="Arial"/>
              <a:ea typeface="Arial"/>
              <a:cs typeface="Arial"/>
              <a:sym typeface="Arial"/>
            </a:endParaRPr>
          </a:p>
        </p:txBody>
      </p:sp>
      <p:sp>
        <p:nvSpPr>
          <p:cNvPr id="163" name="Google Shape;163;p23"/>
          <p:cNvSpPr/>
          <p:nvPr/>
        </p:nvSpPr>
        <p:spPr>
          <a:xfrm>
            <a:off x="-17925" y="-12400"/>
            <a:ext cx="198600" cy="6858000"/>
          </a:xfrm>
          <a:prstGeom prst="rect">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4"/>
          <p:cNvSpPr txBox="1"/>
          <p:nvPr>
            <p:ph idx="1" type="body"/>
          </p:nvPr>
        </p:nvSpPr>
        <p:spPr>
          <a:xfrm>
            <a:off x="838200" y="1690825"/>
            <a:ext cx="9507300" cy="49560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00000"/>
              </a:lnSpc>
              <a:spcBef>
                <a:spcPts val="0"/>
              </a:spcBef>
              <a:spcAft>
                <a:spcPts val="0"/>
              </a:spcAft>
              <a:buClr>
                <a:schemeClr val="dk1"/>
              </a:buClr>
              <a:buSzPts val="2200"/>
              <a:buFont typeface="Arial"/>
              <a:buChar char="•"/>
            </a:pPr>
            <a:r>
              <a:rPr lang="en-US" sz="2200"/>
              <a:t>Background checks for WYSE mentors are MANDATORY and need to be completed </a:t>
            </a:r>
            <a:r>
              <a:rPr b="1" lang="en-US" sz="2200"/>
              <a:t>before the mentor attends their first session or has contact with a WYSE mentee</a:t>
            </a:r>
            <a:r>
              <a:rPr lang="en-US" sz="2200"/>
              <a:t>.</a:t>
            </a:r>
            <a:endParaRPr sz="2200"/>
          </a:p>
          <a:p>
            <a:pPr indent="0" lvl="0" marL="457200" marR="0" rtl="0" algn="l">
              <a:lnSpc>
                <a:spcPct val="100000"/>
              </a:lnSpc>
              <a:spcBef>
                <a:spcPts val="0"/>
              </a:spcBef>
              <a:spcAft>
                <a:spcPts val="0"/>
              </a:spcAft>
              <a:buNone/>
            </a:pPr>
            <a:r>
              <a:t/>
            </a:r>
            <a:endParaRPr sz="2200"/>
          </a:p>
          <a:p>
            <a:pPr indent="-368300" lvl="0" marL="457200" marR="0" rtl="0" algn="l">
              <a:lnSpc>
                <a:spcPct val="100000"/>
              </a:lnSpc>
              <a:spcBef>
                <a:spcPts val="0"/>
              </a:spcBef>
              <a:spcAft>
                <a:spcPts val="0"/>
              </a:spcAft>
              <a:buClr>
                <a:schemeClr val="dk1"/>
              </a:buClr>
              <a:buSzPts val="2200"/>
              <a:buFont typeface="Arial"/>
              <a:buChar char="•"/>
            </a:pPr>
            <a:r>
              <a:rPr lang="en-US" sz="2200"/>
              <a:t>Results must be submitted to the Board by Oct. 30. Mentors who join WYSE after sessions begin must immediately obtain a background check. </a:t>
            </a:r>
            <a:endParaRPr sz="2200"/>
          </a:p>
          <a:p>
            <a:pPr indent="0" lvl="0" marL="457200" marR="0" rtl="0" algn="l">
              <a:lnSpc>
                <a:spcPct val="100000"/>
              </a:lnSpc>
              <a:spcBef>
                <a:spcPts val="0"/>
              </a:spcBef>
              <a:spcAft>
                <a:spcPts val="0"/>
              </a:spcAft>
              <a:buNone/>
            </a:pPr>
            <a:r>
              <a:t/>
            </a:r>
            <a:endParaRPr sz="2200"/>
          </a:p>
          <a:p>
            <a:pPr indent="-368300" lvl="0" marL="457200" marR="0" rtl="0" algn="l">
              <a:lnSpc>
                <a:spcPct val="100000"/>
              </a:lnSpc>
              <a:spcBef>
                <a:spcPts val="0"/>
              </a:spcBef>
              <a:spcAft>
                <a:spcPts val="0"/>
              </a:spcAft>
              <a:buSzPts val="2200"/>
              <a:buChar char="•"/>
            </a:pPr>
            <a:r>
              <a:rPr lang="en-US" sz="2200"/>
              <a:t>If you are a returning mentor and have NOT had a lapse of WYSE service for more than 6 months, you do not need to complete a new background check. Complete the relevant section on the last page of the WYSE Mentor Contract to certify that you have not been convicted of any criminal activity since your last criminal history background check submitted to WYSE. </a:t>
            </a:r>
            <a:endParaRPr sz="2200"/>
          </a:p>
          <a:p>
            <a:pPr indent="0" lvl="0" marL="457200" marR="0" rtl="0" algn="l">
              <a:lnSpc>
                <a:spcPct val="100000"/>
              </a:lnSpc>
              <a:spcBef>
                <a:spcPts val="0"/>
              </a:spcBef>
              <a:spcAft>
                <a:spcPts val="0"/>
              </a:spcAft>
              <a:buNone/>
            </a:pPr>
            <a:r>
              <a:t/>
            </a:r>
            <a:endParaRPr sz="2200"/>
          </a:p>
          <a:p>
            <a:pPr indent="0" lvl="0" marL="0" marR="0" rtl="0" algn="l">
              <a:lnSpc>
                <a:spcPct val="100000"/>
              </a:lnSpc>
              <a:spcBef>
                <a:spcPts val="0"/>
              </a:spcBef>
              <a:spcAft>
                <a:spcPts val="0"/>
              </a:spcAft>
              <a:buNone/>
            </a:pPr>
            <a:r>
              <a:t/>
            </a:r>
            <a:endParaRPr sz="2200"/>
          </a:p>
        </p:txBody>
      </p:sp>
      <p:pic>
        <p:nvPicPr>
          <p:cNvPr id="169" name="Google Shape;169;p24"/>
          <p:cNvPicPr preferRelativeResize="0"/>
          <p:nvPr/>
        </p:nvPicPr>
        <p:blipFill rotWithShape="1">
          <a:blip r:embed="rId3">
            <a:alphaModFix/>
          </a:blip>
          <a:srcRect b="27500" l="38996" r="23391" t="29164"/>
          <a:stretch/>
        </p:blipFill>
        <p:spPr>
          <a:xfrm>
            <a:off x="10345478" y="5688419"/>
            <a:ext cx="1846522" cy="1179423"/>
          </a:xfrm>
          <a:prstGeom prst="rect">
            <a:avLst/>
          </a:prstGeom>
          <a:noFill/>
          <a:ln>
            <a:noFill/>
          </a:ln>
        </p:spPr>
      </p:pic>
      <p:sp>
        <p:nvSpPr>
          <p:cNvPr id="170" name="Google Shape;170;p2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CC0066"/>
              </a:buClr>
              <a:buSzPts val="4400"/>
              <a:buFont typeface="Arial"/>
              <a:buNone/>
            </a:pPr>
            <a:r>
              <a:rPr b="1" lang="en-US">
                <a:solidFill>
                  <a:srgbClr val="CC0066"/>
                </a:solidFill>
                <a:latin typeface="Arial"/>
                <a:ea typeface="Arial"/>
                <a:cs typeface="Arial"/>
                <a:sym typeface="Arial"/>
              </a:rPr>
              <a:t>Criminal History Background Check Policy</a:t>
            </a:r>
            <a:endParaRPr b="1">
              <a:solidFill>
                <a:srgbClr val="CC0066"/>
              </a:solidFill>
              <a:latin typeface="Arial"/>
              <a:ea typeface="Arial"/>
              <a:cs typeface="Arial"/>
              <a:sym typeface="Arial"/>
            </a:endParaRPr>
          </a:p>
        </p:txBody>
      </p:sp>
      <p:sp>
        <p:nvSpPr>
          <p:cNvPr id="171" name="Google Shape;171;p24"/>
          <p:cNvSpPr/>
          <p:nvPr/>
        </p:nvSpPr>
        <p:spPr>
          <a:xfrm>
            <a:off x="-17925" y="-12400"/>
            <a:ext cx="198600" cy="6858000"/>
          </a:xfrm>
          <a:prstGeom prst="rect">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5"/>
          <p:cNvSpPr txBox="1"/>
          <p:nvPr>
            <p:ph idx="1" type="body"/>
          </p:nvPr>
        </p:nvSpPr>
        <p:spPr>
          <a:xfrm>
            <a:off x="838200" y="1690825"/>
            <a:ext cx="10058400" cy="4956000"/>
          </a:xfrm>
          <a:prstGeom prst="rect">
            <a:avLst/>
          </a:prstGeom>
          <a:noFill/>
          <a:ln>
            <a:noFill/>
          </a:ln>
        </p:spPr>
        <p:txBody>
          <a:bodyPr anchorCtr="0" anchor="t" bIns="45700" lIns="91425" spcFirstLastPara="1" rIns="91425" wrap="square" tIns="45700">
            <a:noAutofit/>
          </a:bodyPr>
          <a:lstStyle/>
          <a:p>
            <a:pPr indent="-368300" lvl="0" marL="457200" rtl="0" algn="l">
              <a:lnSpc>
                <a:spcPct val="100000"/>
              </a:lnSpc>
              <a:spcBef>
                <a:spcPts val="0"/>
              </a:spcBef>
              <a:spcAft>
                <a:spcPts val="0"/>
              </a:spcAft>
              <a:buSzPts val="2200"/>
              <a:buChar char="•"/>
            </a:pPr>
            <a:r>
              <a:rPr lang="en-US" sz="2200"/>
              <a:t>National Mentor Contracts</a:t>
            </a:r>
            <a:r>
              <a:rPr lang="en-US" sz="2200"/>
              <a:t> for WYSE mentors are MANDATORY starting in 2019-20.</a:t>
            </a:r>
            <a:endParaRPr sz="2200"/>
          </a:p>
          <a:p>
            <a:pPr indent="0" lvl="0" marL="457200" rtl="0" algn="l">
              <a:lnSpc>
                <a:spcPct val="100000"/>
              </a:lnSpc>
              <a:spcBef>
                <a:spcPts val="0"/>
              </a:spcBef>
              <a:spcAft>
                <a:spcPts val="0"/>
              </a:spcAft>
              <a:buNone/>
            </a:pPr>
            <a:r>
              <a:t/>
            </a:r>
            <a:endParaRPr sz="2200"/>
          </a:p>
          <a:p>
            <a:pPr indent="-368300" lvl="0" marL="457200" rtl="0" algn="l">
              <a:lnSpc>
                <a:spcPct val="100000"/>
              </a:lnSpc>
              <a:spcBef>
                <a:spcPts val="0"/>
              </a:spcBef>
              <a:spcAft>
                <a:spcPts val="0"/>
              </a:spcAft>
              <a:buSzPts val="2200"/>
              <a:buChar char="•"/>
            </a:pPr>
            <a:r>
              <a:rPr lang="en-US" sz="2200"/>
              <a:t>Mentor contracts (and background check results, unless otherwise fulfilled) must be submitted via the WYSE Data Submission Tool at </a:t>
            </a:r>
            <a:r>
              <a:rPr lang="en-US" sz="2200" u="sng">
                <a:solidFill>
                  <a:schemeClr val="hlink"/>
                </a:solidFill>
                <a:hlinkClick r:id="rId3"/>
              </a:rPr>
              <a:t>https://tinyurl.com/WYSEDataSubmission</a:t>
            </a:r>
            <a:r>
              <a:rPr lang="en-US" sz="2200"/>
              <a:t>.  </a:t>
            </a:r>
            <a:endParaRPr sz="2200"/>
          </a:p>
          <a:p>
            <a:pPr indent="0" lvl="0" marL="0" marR="0" rtl="0" algn="l">
              <a:lnSpc>
                <a:spcPct val="100000"/>
              </a:lnSpc>
              <a:spcBef>
                <a:spcPts val="0"/>
              </a:spcBef>
              <a:spcAft>
                <a:spcPts val="0"/>
              </a:spcAft>
              <a:buNone/>
            </a:pPr>
            <a:r>
              <a:t/>
            </a:r>
            <a:endParaRPr b="1" sz="2200"/>
          </a:p>
          <a:p>
            <a:pPr indent="0" lvl="0" marL="0" marR="0" rtl="0" algn="l">
              <a:lnSpc>
                <a:spcPct val="100000"/>
              </a:lnSpc>
              <a:spcBef>
                <a:spcPts val="0"/>
              </a:spcBef>
              <a:spcAft>
                <a:spcPts val="0"/>
              </a:spcAft>
              <a:buNone/>
            </a:pPr>
            <a:r>
              <a:t/>
            </a:r>
            <a:endParaRPr b="1" sz="2200"/>
          </a:p>
          <a:p>
            <a:pPr indent="0" lvl="0" marL="0" marR="0" rtl="0" algn="l">
              <a:lnSpc>
                <a:spcPct val="100000"/>
              </a:lnSpc>
              <a:spcBef>
                <a:spcPts val="0"/>
              </a:spcBef>
              <a:spcAft>
                <a:spcPts val="0"/>
              </a:spcAft>
              <a:buNone/>
            </a:pPr>
            <a:r>
              <a:t/>
            </a:r>
            <a:endParaRPr sz="2000"/>
          </a:p>
          <a:p>
            <a:pPr indent="0" lvl="0" marL="0" marR="0" rtl="0" algn="l">
              <a:lnSpc>
                <a:spcPct val="100000"/>
              </a:lnSpc>
              <a:spcBef>
                <a:spcPts val="0"/>
              </a:spcBef>
              <a:spcAft>
                <a:spcPts val="0"/>
              </a:spcAft>
              <a:buNone/>
            </a:pPr>
            <a:r>
              <a:t/>
            </a:r>
            <a:endParaRPr sz="2000"/>
          </a:p>
          <a:p>
            <a:pPr indent="0" lvl="0" marL="0" marR="0" rtl="0" algn="l">
              <a:lnSpc>
                <a:spcPct val="100000"/>
              </a:lnSpc>
              <a:spcBef>
                <a:spcPts val="0"/>
              </a:spcBef>
              <a:spcAft>
                <a:spcPts val="0"/>
              </a:spcAft>
              <a:buNone/>
            </a:pPr>
            <a:r>
              <a:t/>
            </a:r>
            <a:endParaRPr sz="2200"/>
          </a:p>
        </p:txBody>
      </p:sp>
      <p:pic>
        <p:nvPicPr>
          <p:cNvPr id="177" name="Google Shape;177;p25"/>
          <p:cNvPicPr preferRelativeResize="0"/>
          <p:nvPr/>
        </p:nvPicPr>
        <p:blipFill rotWithShape="1">
          <a:blip r:embed="rId4">
            <a:alphaModFix/>
          </a:blip>
          <a:srcRect b="27500" l="38996" r="23391" t="29164"/>
          <a:stretch/>
        </p:blipFill>
        <p:spPr>
          <a:xfrm>
            <a:off x="10345478" y="5688419"/>
            <a:ext cx="1846522" cy="1179423"/>
          </a:xfrm>
          <a:prstGeom prst="rect">
            <a:avLst/>
          </a:prstGeom>
          <a:noFill/>
          <a:ln>
            <a:noFill/>
          </a:ln>
        </p:spPr>
      </p:pic>
      <p:sp>
        <p:nvSpPr>
          <p:cNvPr id="178" name="Google Shape;178;p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CC0066"/>
              </a:buClr>
              <a:buSzPts val="4400"/>
              <a:buFont typeface="Arial"/>
              <a:buNone/>
            </a:pPr>
            <a:r>
              <a:rPr b="1" lang="en-US">
                <a:solidFill>
                  <a:srgbClr val="CC0066"/>
                </a:solidFill>
                <a:latin typeface="Arial"/>
                <a:ea typeface="Arial"/>
                <a:cs typeface="Arial"/>
                <a:sym typeface="Arial"/>
              </a:rPr>
              <a:t>WYSE National Mentor Contracts</a:t>
            </a:r>
            <a:endParaRPr b="1">
              <a:solidFill>
                <a:srgbClr val="CC0066"/>
              </a:solidFill>
              <a:latin typeface="Arial"/>
              <a:ea typeface="Arial"/>
              <a:cs typeface="Arial"/>
              <a:sym typeface="Arial"/>
            </a:endParaRPr>
          </a:p>
        </p:txBody>
      </p:sp>
      <p:sp>
        <p:nvSpPr>
          <p:cNvPr id="179" name="Google Shape;179;p25"/>
          <p:cNvSpPr/>
          <p:nvPr/>
        </p:nvSpPr>
        <p:spPr>
          <a:xfrm>
            <a:off x="-17925" y="-12400"/>
            <a:ext cx="198600" cy="6858000"/>
          </a:xfrm>
          <a:prstGeom prst="rect">
            <a:avLst/>
          </a:prstGeom>
          <a:solidFill>
            <a:srgbClr val="B4A7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6"/>
          <p:cNvSpPr txBox="1"/>
          <p:nvPr>
            <p:ph idx="1" type="body"/>
          </p:nvPr>
        </p:nvSpPr>
        <p:spPr>
          <a:xfrm>
            <a:off x="838200" y="1690825"/>
            <a:ext cx="9507300" cy="49560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00000"/>
              </a:lnSpc>
              <a:spcBef>
                <a:spcPts val="0"/>
              </a:spcBef>
              <a:spcAft>
                <a:spcPts val="0"/>
              </a:spcAft>
              <a:buSzPts val="2200"/>
              <a:buChar char="•"/>
            </a:pPr>
            <a:r>
              <a:rPr lang="en-US" sz="2200"/>
              <a:t>WYSE is a drug-free environment.</a:t>
            </a:r>
            <a:endParaRPr sz="2200"/>
          </a:p>
          <a:p>
            <a:pPr indent="0" lvl="0" marL="457200" marR="0" rtl="0" algn="l">
              <a:lnSpc>
                <a:spcPct val="100000"/>
              </a:lnSpc>
              <a:spcBef>
                <a:spcPts val="0"/>
              </a:spcBef>
              <a:spcAft>
                <a:spcPts val="0"/>
              </a:spcAft>
              <a:buNone/>
            </a:pPr>
            <a:r>
              <a:t/>
            </a:r>
            <a:endParaRPr sz="2200"/>
          </a:p>
          <a:p>
            <a:pPr indent="-368300" lvl="0" marL="457200" marR="0" rtl="0" algn="l">
              <a:lnSpc>
                <a:spcPct val="100000"/>
              </a:lnSpc>
              <a:spcBef>
                <a:spcPts val="0"/>
              </a:spcBef>
              <a:spcAft>
                <a:spcPts val="0"/>
              </a:spcAft>
              <a:buSzPts val="2200"/>
              <a:buChar char="•"/>
            </a:pPr>
            <a:r>
              <a:rPr lang="en-US" sz="2200"/>
              <a:t>Mentors found to be in violation of WYSE’s drug-free policy may see their relationship as a WYSE volunteer be terminated. </a:t>
            </a:r>
            <a:endParaRPr sz="2200"/>
          </a:p>
          <a:p>
            <a:pPr indent="0" lvl="0" marL="457200" marR="0" rtl="0" algn="l">
              <a:lnSpc>
                <a:spcPct val="100000"/>
              </a:lnSpc>
              <a:spcBef>
                <a:spcPts val="0"/>
              </a:spcBef>
              <a:spcAft>
                <a:spcPts val="0"/>
              </a:spcAft>
              <a:buNone/>
            </a:pPr>
            <a:r>
              <a:t/>
            </a:r>
            <a:endParaRPr sz="2200"/>
          </a:p>
          <a:p>
            <a:pPr indent="-368300" lvl="0" marL="457200" marR="0" rtl="0" algn="l">
              <a:lnSpc>
                <a:spcPct val="100000"/>
              </a:lnSpc>
              <a:spcBef>
                <a:spcPts val="0"/>
              </a:spcBef>
              <a:spcAft>
                <a:spcPts val="0"/>
              </a:spcAft>
              <a:buSzPts val="2200"/>
              <a:buChar char="•"/>
            </a:pPr>
            <a:r>
              <a:rPr lang="en-US" sz="2200"/>
              <a:t>WYSE prohibits:</a:t>
            </a:r>
            <a:endParaRPr sz="2200"/>
          </a:p>
          <a:p>
            <a:pPr indent="-355600" lvl="1" marL="914400" marR="0" rtl="0" algn="l">
              <a:lnSpc>
                <a:spcPct val="100000"/>
              </a:lnSpc>
              <a:spcBef>
                <a:spcPts val="0"/>
              </a:spcBef>
              <a:spcAft>
                <a:spcPts val="0"/>
              </a:spcAft>
              <a:buSzPts val="2000"/>
              <a:buChar char="•"/>
            </a:pPr>
            <a:r>
              <a:rPr lang="en-US" sz="2000"/>
              <a:t>The use, possession, solicitation for, or sale of narcotics or other illegal drugs, alcohol, or prescription medication without a prescription </a:t>
            </a:r>
            <a:r>
              <a:rPr b="1" lang="en-US" sz="2000"/>
              <a:t>on middle school premises or while performing any WYSE activities</a:t>
            </a:r>
            <a:r>
              <a:rPr lang="en-US" sz="2000"/>
              <a:t>. </a:t>
            </a:r>
            <a:endParaRPr sz="2000"/>
          </a:p>
          <a:p>
            <a:pPr indent="-355600" lvl="1" marL="914400" marR="0" rtl="0" algn="l">
              <a:lnSpc>
                <a:spcPct val="100000"/>
              </a:lnSpc>
              <a:spcBef>
                <a:spcPts val="0"/>
              </a:spcBef>
              <a:spcAft>
                <a:spcPts val="0"/>
              </a:spcAft>
              <a:buSzPts val="2000"/>
              <a:buChar char="•"/>
            </a:pPr>
            <a:r>
              <a:rPr lang="en-US" sz="2000"/>
              <a:t>Being impaired or under the influence of legal or illegal drugs or alcohol away from the middle school premises, or possession, use, solicitation for, or sale of legal or illegal drugs or alcohol </a:t>
            </a:r>
            <a:r>
              <a:rPr b="1" lang="en-US" sz="2000"/>
              <a:t>away from the middle school premises</a:t>
            </a:r>
            <a:r>
              <a:rPr lang="en-US" sz="2000"/>
              <a:t>, if such impairment or influence adversely affects the volunteer’s performance, the safety of the volunteer or of others, or puts at risk WYSE’s reputation.</a:t>
            </a:r>
            <a:endParaRPr sz="2000"/>
          </a:p>
          <a:p>
            <a:pPr indent="0" lvl="0" marL="457200" marR="0" rtl="0" algn="l">
              <a:lnSpc>
                <a:spcPct val="100000"/>
              </a:lnSpc>
              <a:spcBef>
                <a:spcPts val="0"/>
              </a:spcBef>
              <a:spcAft>
                <a:spcPts val="0"/>
              </a:spcAft>
              <a:buNone/>
            </a:pPr>
            <a:r>
              <a:t/>
            </a:r>
            <a:endParaRPr sz="2000"/>
          </a:p>
          <a:p>
            <a:pPr indent="0" lvl="0" marL="0" marR="0" rtl="0" algn="l">
              <a:lnSpc>
                <a:spcPct val="100000"/>
              </a:lnSpc>
              <a:spcBef>
                <a:spcPts val="0"/>
              </a:spcBef>
              <a:spcAft>
                <a:spcPts val="0"/>
              </a:spcAft>
              <a:buNone/>
            </a:pPr>
            <a:r>
              <a:t/>
            </a:r>
            <a:endParaRPr sz="2200"/>
          </a:p>
        </p:txBody>
      </p:sp>
      <p:pic>
        <p:nvPicPr>
          <p:cNvPr id="185" name="Google Shape;185;p26"/>
          <p:cNvPicPr preferRelativeResize="0"/>
          <p:nvPr/>
        </p:nvPicPr>
        <p:blipFill rotWithShape="1">
          <a:blip r:embed="rId3">
            <a:alphaModFix/>
          </a:blip>
          <a:srcRect b="27500" l="38996" r="23391" t="29164"/>
          <a:stretch/>
        </p:blipFill>
        <p:spPr>
          <a:xfrm>
            <a:off x="10345478" y="5688419"/>
            <a:ext cx="1846522" cy="1179423"/>
          </a:xfrm>
          <a:prstGeom prst="rect">
            <a:avLst/>
          </a:prstGeom>
          <a:noFill/>
          <a:ln>
            <a:noFill/>
          </a:ln>
        </p:spPr>
      </p:pic>
      <p:sp>
        <p:nvSpPr>
          <p:cNvPr id="186" name="Google Shape;186;p2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CC0066"/>
              </a:buClr>
              <a:buSzPts val="4400"/>
              <a:buFont typeface="Arial"/>
              <a:buNone/>
            </a:pPr>
            <a:r>
              <a:rPr b="1" lang="en-US">
                <a:solidFill>
                  <a:srgbClr val="CC0066"/>
                </a:solidFill>
                <a:latin typeface="Arial"/>
                <a:ea typeface="Arial"/>
                <a:cs typeface="Arial"/>
                <a:sym typeface="Arial"/>
              </a:rPr>
              <a:t>Drug-Free </a:t>
            </a:r>
            <a:r>
              <a:rPr b="1" lang="en-US">
                <a:solidFill>
                  <a:srgbClr val="CC0066"/>
                </a:solidFill>
                <a:latin typeface="Arial"/>
                <a:ea typeface="Arial"/>
                <a:cs typeface="Arial"/>
                <a:sym typeface="Arial"/>
              </a:rPr>
              <a:t>Policy</a:t>
            </a:r>
            <a:endParaRPr b="1">
              <a:solidFill>
                <a:srgbClr val="CC0066"/>
              </a:solidFill>
              <a:latin typeface="Arial"/>
              <a:ea typeface="Arial"/>
              <a:cs typeface="Arial"/>
              <a:sym typeface="Arial"/>
            </a:endParaRPr>
          </a:p>
        </p:txBody>
      </p:sp>
      <p:sp>
        <p:nvSpPr>
          <p:cNvPr id="187" name="Google Shape;187;p26"/>
          <p:cNvSpPr/>
          <p:nvPr/>
        </p:nvSpPr>
        <p:spPr>
          <a:xfrm>
            <a:off x="-17925" y="-12400"/>
            <a:ext cx="198600" cy="6858000"/>
          </a:xfrm>
          <a:prstGeom prst="rect">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7"/>
          <p:cNvSpPr txBox="1"/>
          <p:nvPr>
            <p:ph idx="1" type="body"/>
          </p:nvPr>
        </p:nvSpPr>
        <p:spPr>
          <a:xfrm>
            <a:off x="838200" y="1690825"/>
            <a:ext cx="9507300" cy="49560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00000"/>
              </a:lnSpc>
              <a:spcBef>
                <a:spcPts val="0"/>
              </a:spcBef>
              <a:spcAft>
                <a:spcPts val="0"/>
              </a:spcAft>
              <a:buClr>
                <a:schemeClr val="dk1"/>
              </a:buClr>
              <a:buSzPts val="2200"/>
              <a:buFont typeface="Arial"/>
              <a:buChar char="•"/>
            </a:pPr>
            <a:r>
              <a:rPr lang="en-US" sz="2200"/>
              <a:t>Branches must all use the national WYSE logo to represent their part of the national </a:t>
            </a:r>
            <a:r>
              <a:rPr lang="en-US" sz="2200"/>
              <a:t>501(c)3 nonprofit organization</a:t>
            </a:r>
            <a:r>
              <a:rPr lang="en-US" sz="2200"/>
              <a:t>. In addition, branches may create and promote their own logos. </a:t>
            </a:r>
            <a:endParaRPr sz="2200"/>
          </a:p>
          <a:p>
            <a:pPr indent="0" lvl="0" marL="457200" marR="0" rtl="0" algn="l">
              <a:lnSpc>
                <a:spcPct val="100000"/>
              </a:lnSpc>
              <a:spcBef>
                <a:spcPts val="0"/>
              </a:spcBef>
              <a:spcAft>
                <a:spcPts val="0"/>
              </a:spcAft>
              <a:buNone/>
            </a:pPr>
            <a:r>
              <a:t/>
            </a:r>
            <a:endParaRPr sz="2200"/>
          </a:p>
          <a:p>
            <a:pPr indent="-368300" lvl="0" marL="457200" marR="0" rtl="0" algn="l">
              <a:lnSpc>
                <a:spcPct val="100000"/>
              </a:lnSpc>
              <a:spcBef>
                <a:spcPts val="0"/>
              </a:spcBef>
              <a:spcAft>
                <a:spcPts val="0"/>
              </a:spcAft>
              <a:buClr>
                <a:schemeClr val="dk1"/>
              </a:buClr>
              <a:buSzPts val="2200"/>
              <a:buFont typeface="Arial"/>
              <a:buChar char="•"/>
            </a:pPr>
            <a:r>
              <a:rPr lang="en-US" sz="2200"/>
              <a:t>It is imperative that all WYSE participants and branches </a:t>
            </a:r>
            <a:r>
              <a:rPr b="1" lang="en-US" sz="2200"/>
              <a:t>communicate their connection to the national WYSE organization</a:t>
            </a:r>
            <a:r>
              <a:rPr lang="en-US" sz="2200"/>
              <a:t> in all external affairs, recruitment, and PR communications. </a:t>
            </a:r>
            <a:endParaRPr sz="2200"/>
          </a:p>
          <a:p>
            <a:pPr indent="0" lvl="0" marL="457200" marR="0" rtl="0" algn="l">
              <a:lnSpc>
                <a:spcPct val="100000"/>
              </a:lnSpc>
              <a:spcBef>
                <a:spcPts val="0"/>
              </a:spcBef>
              <a:spcAft>
                <a:spcPts val="0"/>
              </a:spcAft>
              <a:buNone/>
            </a:pPr>
            <a:r>
              <a:t/>
            </a:r>
            <a:endParaRPr sz="2200"/>
          </a:p>
          <a:p>
            <a:pPr indent="-368300" lvl="0" marL="457200" marR="0" rtl="0" algn="l">
              <a:lnSpc>
                <a:spcPct val="100000"/>
              </a:lnSpc>
              <a:spcBef>
                <a:spcPts val="0"/>
              </a:spcBef>
              <a:spcAft>
                <a:spcPts val="0"/>
              </a:spcAft>
              <a:buSzPts val="2200"/>
              <a:buChar char="•"/>
            </a:pPr>
            <a:r>
              <a:rPr lang="en-US" sz="2200"/>
              <a:t>Any questions on Communications can be directed to Lauren Gorski Allen, lauren@wyse.org.</a:t>
            </a:r>
            <a:endParaRPr sz="2200"/>
          </a:p>
          <a:p>
            <a:pPr indent="0" lvl="0" marL="457200" marR="0" rtl="0" algn="l">
              <a:lnSpc>
                <a:spcPct val="100000"/>
              </a:lnSpc>
              <a:spcBef>
                <a:spcPts val="0"/>
              </a:spcBef>
              <a:spcAft>
                <a:spcPts val="0"/>
              </a:spcAft>
              <a:buNone/>
            </a:pPr>
            <a:r>
              <a:t/>
            </a:r>
            <a:endParaRPr sz="2200"/>
          </a:p>
          <a:p>
            <a:pPr indent="0" lvl="0" marL="457200" marR="0" rtl="0" algn="l">
              <a:lnSpc>
                <a:spcPct val="100000"/>
              </a:lnSpc>
              <a:spcBef>
                <a:spcPts val="0"/>
              </a:spcBef>
              <a:spcAft>
                <a:spcPts val="0"/>
              </a:spcAft>
              <a:buNone/>
            </a:pPr>
            <a:r>
              <a:t/>
            </a:r>
            <a:endParaRPr sz="2000"/>
          </a:p>
          <a:p>
            <a:pPr indent="0" lvl="0" marL="0" marR="0" rtl="0" algn="l">
              <a:lnSpc>
                <a:spcPct val="100000"/>
              </a:lnSpc>
              <a:spcBef>
                <a:spcPts val="0"/>
              </a:spcBef>
              <a:spcAft>
                <a:spcPts val="0"/>
              </a:spcAft>
              <a:buNone/>
            </a:pPr>
            <a:r>
              <a:t/>
            </a:r>
            <a:endParaRPr sz="2200"/>
          </a:p>
        </p:txBody>
      </p:sp>
      <p:pic>
        <p:nvPicPr>
          <p:cNvPr id="193" name="Google Shape;193;p27"/>
          <p:cNvPicPr preferRelativeResize="0"/>
          <p:nvPr/>
        </p:nvPicPr>
        <p:blipFill rotWithShape="1">
          <a:blip r:embed="rId3">
            <a:alphaModFix/>
          </a:blip>
          <a:srcRect b="27500" l="38996" r="23391" t="29164"/>
          <a:stretch/>
        </p:blipFill>
        <p:spPr>
          <a:xfrm>
            <a:off x="10345478" y="5688419"/>
            <a:ext cx="1846522" cy="1179423"/>
          </a:xfrm>
          <a:prstGeom prst="rect">
            <a:avLst/>
          </a:prstGeom>
          <a:noFill/>
          <a:ln>
            <a:noFill/>
          </a:ln>
        </p:spPr>
      </p:pic>
      <p:sp>
        <p:nvSpPr>
          <p:cNvPr id="194" name="Google Shape;194;p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CC0066"/>
              </a:buClr>
              <a:buSzPts val="4400"/>
              <a:buFont typeface="Arial"/>
              <a:buNone/>
            </a:pPr>
            <a:r>
              <a:rPr b="1" lang="en-US">
                <a:solidFill>
                  <a:srgbClr val="CC0066"/>
                </a:solidFill>
                <a:latin typeface="Arial"/>
                <a:ea typeface="Arial"/>
                <a:cs typeface="Arial"/>
                <a:sym typeface="Arial"/>
              </a:rPr>
              <a:t>Communications</a:t>
            </a:r>
            <a:r>
              <a:rPr b="1" lang="en-US">
                <a:solidFill>
                  <a:srgbClr val="CC0066"/>
                </a:solidFill>
                <a:latin typeface="Arial"/>
                <a:ea typeface="Arial"/>
                <a:cs typeface="Arial"/>
                <a:sym typeface="Arial"/>
              </a:rPr>
              <a:t> Policy</a:t>
            </a:r>
            <a:endParaRPr b="1">
              <a:solidFill>
                <a:srgbClr val="CC0066"/>
              </a:solidFill>
              <a:latin typeface="Arial"/>
              <a:ea typeface="Arial"/>
              <a:cs typeface="Arial"/>
              <a:sym typeface="Arial"/>
            </a:endParaRPr>
          </a:p>
        </p:txBody>
      </p:sp>
      <p:sp>
        <p:nvSpPr>
          <p:cNvPr id="195" name="Google Shape;195;p27"/>
          <p:cNvSpPr/>
          <p:nvPr/>
        </p:nvSpPr>
        <p:spPr>
          <a:xfrm>
            <a:off x="-17925" y="-12400"/>
            <a:ext cx="198600" cy="6858000"/>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pic>
        <p:nvPicPr>
          <p:cNvPr id="90" name="Google Shape;90;p14"/>
          <p:cNvPicPr preferRelativeResize="0"/>
          <p:nvPr/>
        </p:nvPicPr>
        <p:blipFill rotWithShape="1">
          <a:blip r:embed="rId3">
            <a:alphaModFix/>
          </a:blip>
          <a:srcRect b="27500" l="38996" r="23391" t="29164"/>
          <a:stretch/>
        </p:blipFill>
        <p:spPr>
          <a:xfrm>
            <a:off x="10345478" y="5688419"/>
            <a:ext cx="1846522" cy="1179423"/>
          </a:xfrm>
          <a:prstGeom prst="rect">
            <a:avLst/>
          </a:prstGeom>
          <a:noFill/>
          <a:ln>
            <a:noFill/>
          </a:ln>
        </p:spPr>
      </p:pic>
      <p:pic>
        <p:nvPicPr>
          <p:cNvPr id="91" name="Google Shape;91;p14"/>
          <p:cNvPicPr preferRelativeResize="0"/>
          <p:nvPr/>
        </p:nvPicPr>
        <p:blipFill>
          <a:blip r:embed="rId4">
            <a:alphaModFix/>
          </a:blip>
          <a:stretch>
            <a:fillRect/>
          </a:stretch>
        </p:blipFill>
        <p:spPr>
          <a:xfrm>
            <a:off x="1188725" y="158875"/>
            <a:ext cx="9381192" cy="5529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5"/>
          <p:cNvSpPr txBox="1"/>
          <p:nvPr>
            <p:ph idx="1" type="body"/>
          </p:nvPr>
        </p:nvSpPr>
        <p:spPr>
          <a:xfrm>
            <a:off x="838200" y="1690825"/>
            <a:ext cx="9507300" cy="4956000"/>
          </a:xfrm>
          <a:prstGeom prst="rect">
            <a:avLst/>
          </a:prstGeom>
          <a:noFill/>
          <a:ln>
            <a:noFill/>
          </a:ln>
        </p:spPr>
        <p:txBody>
          <a:bodyPr anchorCtr="0" anchor="t" bIns="45700" lIns="91425" spcFirstLastPara="1" rIns="91425" wrap="square" tIns="45700">
            <a:noAutofit/>
          </a:bodyPr>
          <a:lstStyle/>
          <a:p>
            <a:pPr indent="-368300" lvl="0" marL="457200" rtl="0" algn="l">
              <a:lnSpc>
                <a:spcPct val="100000"/>
              </a:lnSpc>
              <a:spcBef>
                <a:spcPts val="0"/>
              </a:spcBef>
              <a:spcAft>
                <a:spcPts val="0"/>
              </a:spcAft>
              <a:buClr>
                <a:srgbClr val="CC0066"/>
              </a:buClr>
              <a:buSzPts val="2200"/>
              <a:buAutoNum type="arabicPeriod"/>
            </a:pPr>
            <a:r>
              <a:rPr b="1" lang="en-US" sz="2200">
                <a:solidFill>
                  <a:srgbClr val="CC0066"/>
                </a:solidFill>
              </a:rPr>
              <a:t>Mandated Reporting Policy</a:t>
            </a:r>
            <a:endParaRPr b="1" sz="2200">
              <a:solidFill>
                <a:srgbClr val="CC0066"/>
              </a:solidFill>
            </a:endParaRPr>
          </a:p>
          <a:p>
            <a:pPr indent="-368300" lvl="0" marL="457200" rtl="0" algn="l">
              <a:lnSpc>
                <a:spcPct val="100000"/>
              </a:lnSpc>
              <a:spcBef>
                <a:spcPts val="0"/>
              </a:spcBef>
              <a:spcAft>
                <a:spcPts val="0"/>
              </a:spcAft>
              <a:buClr>
                <a:srgbClr val="CC0066"/>
              </a:buClr>
              <a:buSzPts val="2200"/>
              <a:buAutoNum type="arabicPeriod"/>
            </a:pPr>
            <a:r>
              <a:rPr b="1" lang="en-US" sz="2200">
                <a:solidFill>
                  <a:srgbClr val="CC0066"/>
                </a:solidFill>
              </a:rPr>
              <a:t>Criminal History Background Check Policy</a:t>
            </a:r>
            <a:endParaRPr b="1" sz="2200">
              <a:solidFill>
                <a:srgbClr val="CC0066"/>
              </a:solidFill>
            </a:endParaRPr>
          </a:p>
          <a:p>
            <a:pPr indent="-368300" lvl="0" marL="457200" rtl="0" algn="l">
              <a:lnSpc>
                <a:spcPct val="100000"/>
              </a:lnSpc>
              <a:spcBef>
                <a:spcPts val="0"/>
              </a:spcBef>
              <a:spcAft>
                <a:spcPts val="0"/>
              </a:spcAft>
              <a:buClr>
                <a:srgbClr val="CC0066"/>
              </a:buClr>
              <a:buSzPts val="2200"/>
              <a:buAutoNum type="arabicPeriod"/>
            </a:pPr>
            <a:r>
              <a:rPr b="1" lang="en-US" sz="2200">
                <a:solidFill>
                  <a:srgbClr val="CC0066"/>
                </a:solidFill>
              </a:rPr>
              <a:t>National Mentor Contracts</a:t>
            </a:r>
            <a:endParaRPr b="1" sz="2200">
              <a:solidFill>
                <a:srgbClr val="CC0066"/>
              </a:solidFill>
            </a:endParaRPr>
          </a:p>
          <a:p>
            <a:pPr indent="-368300" lvl="0" marL="457200" rtl="0" algn="l">
              <a:lnSpc>
                <a:spcPct val="100000"/>
              </a:lnSpc>
              <a:spcBef>
                <a:spcPts val="0"/>
              </a:spcBef>
              <a:spcAft>
                <a:spcPts val="0"/>
              </a:spcAft>
              <a:buClr>
                <a:srgbClr val="CC0066"/>
              </a:buClr>
              <a:buSzPts val="2200"/>
              <a:buAutoNum type="arabicPeriod"/>
            </a:pPr>
            <a:r>
              <a:rPr b="1" lang="en-US" sz="2200">
                <a:solidFill>
                  <a:srgbClr val="CC0066"/>
                </a:solidFill>
              </a:rPr>
              <a:t>Drug-Free Policy</a:t>
            </a:r>
            <a:endParaRPr b="1" sz="2200">
              <a:solidFill>
                <a:srgbClr val="CC0066"/>
              </a:solidFill>
            </a:endParaRPr>
          </a:p>
          <a:p>
            <a:pPr indent="-368300" lvl="0" marL="457200" rtl="0" algn="l">
              <a:lnSpc>
                <a:spcPct val="100000"/>
              </a:lnSpc>
              <a:spcBef>
                <a:spcPts val="0"/>
              </a:spcBef>
              <a:spcAft>
                <a:spcPts val="0"/>
              </a:spcAft>
              <a:buClr>
                <a:srgbClr val="CC0066"/>
              </a:buClr>
              <a:buSzPts val="2200"/>
              <a:buAutoNum type="arabicPeriod"/>
            </a:pPr>
            <a:r>
              <a:rPr b="1" lang="en-US" sz="2200">
                <a:solidFill>
                  <a:srgbClr val="CC0066"/>
                </a:solidFill>
              </a:rPr>
              <a:t>Communications Policy</a:t>
            </a:r>
            <a:endParaRPr b="1" sz="2200">
              <a:solidFill>
                <a:srgbClr val="CC0066"/>
              </a:solidFill>
            </a:endParaRPr>
          </a:p>
          <a:p>
            <a:pPr indent="0" lvl="0" marL="0" marR="0" rtl="0" algn="l">
              <a:lnSpc>
                <a:spcPct val="100000"/>
              </a:lnSpc>
              <a:spcBef>
                <a:spcPts val="0"/>
              </a:spcBef>
              <a:spcAft>
                <a:spcPts val="0"/>
              </a:spcAft>
              <a:buNone/>
            </a:pPr>
            <a:r>
              <a:t/>
            </a:r>
            <a:endParaRPr b="1" sz="2200">
              <a:solidFill>
                <a:srgbClr val="CC0066"/>
              </a:solidFill>
            </a:endParaRPr>
          </a:p>
        </p:txBody>
      </p:sp>
      <p:pic>
        <p:nvPicPr>
          <p:cNvPr id="97" name="Google Shape;97;p15"/>
          <p:cNvPicPr preferRelativeResize="0"/>
          <p:nvPr/>
        </p:nvPicPr>
        <p:blipFill rotWithShape="1">
          <a:blip r:embed="rId3">
            <a:alphaModFix/>
          </a:blip>
          <a:srcRect b="27500" l="38996" r="23391" t="29164"/>
          <a:stretch/>
        </p:blipFill>
        <p:spPr>
          <a:xfrm>
            <a:off x="10345478" y="5688419"/>
            <a:ext cx="1846522" cy="1179423"/>
          </a:xfrm>
          <a:prstGeom prst="rect">
            <a:avLst/>
          </a:prstGeom>
          <a:noFill/>
          <a:ln>
            <a:noFill/>
          </a:ln>
        </p:spPr>
      </p:pic>
      <p:sp>
        <p:nvSpPr>
          <p:cNvPr id="98" name="Google Shape;98;p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CC0066"/>
              </a:buClr>
              <a:buSzPts val="4400"/>
              <a:buFont typeface="Arial"/>
              <a:buNone/>
            </a:pPr>
            <a:r>
              <a:rPr b="1" lang="en-US">
                <a:solidFill>
                  <a:srgbClr val="CC0066"/>
                </a:solidFill>
                <a:latin typeface="Arial"/>
                <a:ea typeface="Arial"/>
                <a:cs typeface="Arial"/>
                <a:sym typeface="Arial"/>
              </a:rPr>
              <a:t>Contents: </a:t>
            </a:r>
            <a:endParaRPr b="1">
              <a:solidFill>
                <a:srgbClr val="CC0066"/>
              </a:solidFill>
              <a:latin typeface="Arial"/>
              <a:ea typeface="Arial"/>
              <a:cs typeface="Arial"/>
              <a:sym typeface="Arial"/>
            </a:endParaRPr>
          </a:p>
        </p:txBody>
      </p:sp>
      <p:sp>
        <p:nvSpPr>
          <p:cNvPr id="99" name="Google Shape;99;p15"/>
          <p:cNvSpPr txBox="1"/>
          <p:nvPr>
            <p:ph idx="1" type="body"/>
          </p:nvPr>
        </p:nvSpPr>
        <p:spPr>
          <a:xfrm>
            <a:off x="333000" y="6186550"/>
            <a:ext cx="6672300" cy="68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1800"/>
              <a:t>WYSE documents, policies, and Director resources can be accessed at </a:t>
            </a:r>
            <a:r>
              <a:rPr b="1" lang="en-US" sz="1800" u="sng">
                <a:solidFill>
                  <a:schemeClr val="hlink"/>
                </a:solidFill>
                <a:hlinkClick r:id="rId4"/>
              </a:rPr>
              <a:t>www.wyse.org/director-login</a:t>
            </a:r>
            <a:r>
              <a:rPr b="1" lang="en-US" sz="1800"/>
              <a:t> with the password “wyse”.</a:t>
            </a:r>
            <a:endParaRPr b="1" sz="1800"/>
          </a:p>
        </p:txBody>
      </p:sp>
      <p:pic>
        <p:nvPicPr>
          <p:cNvPr id="100" name="Google Shape;100;p15"/>
          <p:cNvPicPr preferRelativeResize="0"/>
          <p:nvPr/>
        </p:nvPicPr>
        <p:blipFill rotWithShape="1">
          <a:blip r:embed="rId5">
            <a:alphaModFix/>
          </a:blip>
          <a:srcRect b="20315" l="18060" r="38368" t="6370"/>
          <a:stretch/>
        </p:blipFill>
        <p:spPr>
          <a:xfrm>
            <a:off x="7677000" y="900500"/>
            <a:ext cx="4373750" cy="4787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6"/>
          <p:cNvSpPr txBox="1"/>
          <p:nvPr>
            <p:ph idx="1" type="body"/>
          </p:nvPr>
        </p:nvSpPr>
        <p:spPr>
          <a:xfrm>
            <a:off x="838200" y="1531225"/>
            <a:ext cx="9507300" cy="44943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00000"/>
              </a:lnSpc>
              <a:spcBef>
                <a:spcPts val="0"/>
              </a:spcBef>
              <a:spcAft>
                <a:spcPts val="0"/>
              </a:spcAft>
              <a:buSzPts val="2200"/>
              <a:buChar char="•"/>
            </a:pPr>
            <a:r>
              <a:rPr lang="en-US" sz="2200"/>
              <a:t>While in certain states WYSE operates, mentors may not be legally what is termed a “mandated reporter” of child abuse, sexual abuse, and/or neglect, </a:t>
            </a:r>
            <a:r>
              <a:rPr b="1" lang="en-US" sz="2200"/>
              <a:t>WYSE advises all adults - in any capacity - to make a report if there’s a “reasonable suspicion” of abuse or neglect.</a:t>
            </a:r>
            <a:r>
              <a:rPr lang="en-US" sz="2200"/>
              <a:t> </a:t>
            </a:r>
            <a:endParaRPr sz="2200"/>
          </a:p>
          <a:p>
            <a:pPr indent="0" lvl="0" marL="457200" marR="0" rtl="0" algn="l">
              <a:lnSpc>
                <a:spcPct val="100000"/>
              </a:lnSpc>
              <a:spcBef>
                <a:spcPts val="0"/>
              </a:spcBef>
              <a:spcAft>
                <a:spcPts val="0"/>
              </a:spcAft>
              <a:buNone/>
            </a:pPr>
            <a:r>
              <a:t/>
            </a:r>
            <a:endParaRPr sz="2200"/>
          </a:p>
          <a:p>
            <a:pPr indent="-368300" lvl="0" marL="457200" marR="0" rtl="0" algn="l">
              <a:lnSpc>
                <a:spcPct val="100000"/>
              </a:lnSpc>
              <a:spcBef>
                <a:spcPts val="0"/>
              </a:spcBef>
              <a:spcAft>
                <a:spcPts val="0"/>
              </a:spcAft>
              <a:buSzPts val="2200"/>
              <a:buChar char="•"/>
            </a:pPr>
            <a:r>
              <a:rPr lang="en-US" sz="2200"/>
              <a:t>If a mentee is or indicates that they are suicidal, homicidal, or in danger of bodily harm, or if she expresses concern or evidence regarding physical or sexual abuse or neglect, the mentor MUST immediately notify the WYSE Board by calling Anna Shaw-Amoah, 908-391-8986, and sending a completed reporting form in an email message to info@wyse.org, with a subject line of “Reporting Policy Compliance” within 24 hours of incidence.</a:t>
            </a:r>
            <a:endParaRPr sz="2200"/>
          </a:p>
          <a:p>
            <a:pPr indent="0" lvl="0" marL="0" marR="0" rtl="0" algn="l">
              <a:lnSpc>
                <a:spcPct val="100000"/>
              </a:lnSpc>
              <a:spcBef>
                <a:spcPts val="0"/>
              </a:spcBef>
              <a:spcAft>
                <a:spcPts val="0"/>
              </a:spcAft>
              <a:buNone/>
            </a:pPr>
            <a:r>
              <a:t/>
            </a:r>
            <a:endParaRPr sz="2200"/>
          </a:p>
        </p:txBody>
      </p:sp>
      <p:pic>
        <p:nvPicPr>
          <p:cNvPr id="106" name="Google Shape;106;p16"/>
          <p:cNvPicPr preferRelativeResize="0"/>
          <p:nvPr/>
        </p:nvPicPr>
        <p:blipFill rotWithShape="1">
          <a:blip r:embed="rId3">
            <a:alphaModFix/>
          </a:blip>
          <a:srcRect b="27500" l="38996" r="23391" t="29164"/>
          <a:stretch/>
        </p:blipFill>
        <p:spPr>
          <a:xfrm>
            <a:off x="10345478" y="5688419"/>
            <a:ext cx="1846522" cy="1179423"/>
          </a:xfrm>
          <a:prstGeom prst="rect">
            <a:avLst/>
          </a:prstGeom>
          <a:noFill/>
          <a:ln>
            <a:noFill/>
          </a:ln>
        </p:spPr>
      </p:pic>
      <p:sp>
        <p:nvSpPr>
          <p:cNvPr id="107" name="Google Shape;107;p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CC0066"/>
              </a:buClr>
              <a:buSzPts val="4400"/>
              <a:buFont typeface="Arial"/>
              <a:buNone/>
            </a:pPr>
            <a:r>
              <a:rPr b="1" lang="en-US">
                <a:solidFill>
                  <a:srgbClr val="CC0066"/>
                </a:solidFill>
                <a:latin typeface="Arial"/>
                <a:ea typeface="Arial"/>
                <a:cs typeface="Arial"/>
                <a:sym typeface="Arial"/>
              </a:rPr>
              <a:t>Mandated Reporting Policy</a:t>
            </a:r>
            <a:endParaRPr b="1" i="0" sz="4400" u="none" cap="none" strike="noStrike">
              <a:solidFill>
                <a:schemeClr val="dk1"/>
              </a:solidFill>
              <a:latin typeface="Arial"/>
              <a:ea typeface="Arial"/>
              <a:cs typeface="Arial"/>
              <a:sym typeface="Arial"/>
            </a:endParaRPr>
          </a:p>
        </p:txBody>
      </p:sp>
      <p:sp>
        <p:nvSpPr>
          <p:cNvPr id="108" name="Google Shape;108;p16"/>
          <p:cNvSpPr/>
          <p:nvPr/>
        </p:nvSpPr>
        <p:spPr>
          <a:xfrm>
            <a:off x="-17925" y="-12400"/>
            <a:ext cx="198600" cy="6858000"/>
          </a:xfrm>
          <a:prstGeom prst="rect">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7"/>
          <p:cNvSpPr txBox="1"/>
          <p:nvPr>
            <p:ph idx="1" type="body"/>
          </p:nvPr>
        </p:nvSpPr>
        <p:spPr>
          <a:xfrm>
            <a:off x="838200" y="1531225"/>
            <a:ext cx="9507300" cy="44943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00000"/>
              </a:lnSpc>
              <a:spcBef>
                <a:spcPts val="0"/>
              </a:spcBef>
              <a:spcAft>
                <a:spcPts val="0"/>
              </a:spcAft>
              <a:buSzPts val="2200"/>
              <a:buChar char="•"/>
            </a:pPr>
            <a:r>
              <a:rPr lang="en-US" sz="2200"/>
              <a:t>It is key to emphasize “confidentiality” from the beginning of the WYSE mentor’s mentoring relationship, however that </a:t>
            </a:r>
            <a:r>
              <a:rPr b="1" lang="en-US" sz="2200"/>
              <a:t>confidentiality does not </a:t>
            </a:r>
            <a:r>
              <a:rPr b="1" lang="en-US" sz="2200"/>
              <a:t>extend to harm</a:t>
            </a:r>
            <a:r>
              <a:rPr b="1" lang="en-US" sz="2200"/>
              <a:t> of oneself, another person, or disclosure of someone harming them</a:t>
            </a:r>
            <a:r>
              <a:rPr lang="en-US" sz="2200"/>
              <a:t>. </a:t>
            </a:r>
            <a:endParaRPr sz="2200"/>
          </a:p>
          <a:p>
            <a:pPr indent="0" lvl="0" marL="457200" marR="0" rtl="0" algn="l">
              <a:lnSpc>
                <a:spcPct val="100000"/>
              </a:lnSpc>
              <a:spcBef>
                <a:spcPts val="0"/>
              </a:spcBef>
              <a:spcAft>
                <a:spcPts val="0"/>
              </a:spcAft>
              <a:buNone/>
            </a:pPr>
            <a:r>
              <a:t/>
            </a:r>
            <a:endParaRPr sz="2200"/>
          </a:p>
          <a:p>
            <a:pPr indent="-368300" lvl="0" marL="457200" marR="0" rtl="0" algn="l">
              <a:lnSpc>
                <a:spcPct val="100000"/>
              </a:lnSpc>
              <a:spcBef>
                <a:spcPts val="0"/>
              </a:spcBef>
              <a:spcAft>
                <a:spcPts val="0"/>
              </a:spcAft>
              <a:buSzPts val="2200"/>
              <a:buChar char="•"/>
            </a:pPr>
            <a:r>
              <a:rPr lang="en-US" sz="2200"/>
              <a:t>Let your mentee know that if you find out she has been, is being, or fears being hurt, you will have to tell someone because you care about her (this goes for siblings too). Then, if you tell her you need to make a report, she will not be as surprised or feel that trust has been violated. </a:t>
            </a:r>
            <a:endParaRPr sz="2200"/>
          </a:p>
          <a:p>
            <a:pPr indent="0" lvl="0" marL="457200" marR="0" rtl="0" algn="l">
              <a:lnSpc>
                <a:spcPct val="100000"/>
              </a:lnSpc>
              <a:spcBef>
                <a:spcPts val="0"/>
              </a:spcBef>
              <a:spcAft>
                <a:spcPts val="0"/>
              </a:spcAft>
              <a:buNone/>
            </a:pPr>
            <a:r>
              <a:t/>
            </a:r>
            <a:endParaRPr sz="2200"/>
          </a:p>
          <a:p>
            <a:pPr indent="-368300" lvl="0" marL="457200" marR="0" rtl="0" algn="l">
              <a:lnSpc>
                <a:spcPct val="100000"/>
              </a:lnSpc>
              <a:spcBef>
                <a:spcPts val="0"/>
              </a:spcBef>
              <a:spcAft>
                <a:spcPts val="0"/>
              </a:spcAft>
              <a:buSzPts val="2200"/>
              <a:buChar char="•"/>
            </a:pPr>
            <a:r>
              <a:rPr lang="en-US" sz="2200"/>
              <a:t>If your mentee is “removed” from her home, try to stay in touch and be a consistent part of her life through trauma.</a:t>
            </a:r>
            <a:endParaRPr sz="2200"/>
          </a:p>
          <a:p>
            <a:pPr indent="0" lvl="0" marL="457200" marR="0" rtl="0" algn="l">
              <a:lnSpc>
                <a:spcPct val="100000"/>
              </a:lnSpc>
              <a:spcBef>
                <a:spcPts val="0"/>
              </a:spcBef>
              <a:spcAft>
                <a:spcPts val="0"/>
              </a:spcAft>
              <a:buNone/>
            </a:pPr>
            <a:r>
              <a:t/>
            </a:r>
            <a:endParaRPr sz="2200"/>
          </a:p>
          <a:p>
            <a:pPr indent="-368300" lvl="0" marL="457200" marR="0" rtl="0" algn="l">
              <a:lnSpc>
                <a:spcPct val="100000"/>
              </a:lnSpc>
              <a:spcBef>
                <a:spcPts val="0"/>
              </a:spcBef>
              <a:spcAft>
                <a:spcPts val="0"/>
              </a:spcAft>
              <a:buSzPts val="2200"/>
              <a:buChar char="•"/>
            </a:pPr>
            <a:r>
              <a:rPr lang="en-US" sz="2200"/>
              <a:t>Remember to get the support you need whether it's for self-care, or needed from your branch directors or the National Board.</a:t>
            </a:r>
            <a:endParaRPr sz="2200"/>
          </a:p>
        </p:txBody>
      </p:sp>
      <p:pic>
        <p:nvPicPr>
          <p:cNvPr id="114" name="Google Shape;114;p17"/>
          <p:cNvPicPr preferRelativeResize="0"/>
          <p:nvPr/>
        </p:nvPicPr>
        <p:blipFill rotWithShape="1">
          <a:blip r:embed="rId3">
            <a:alphaModFix/>
          </a:blip>
          <a:srcRect b="27500" l="38996" r="23391" t="29164"/>
          <a:stretch/>
        </p:blipFill>
        <p:spPr>
          <a:xfrm>
            <a:off x="10345478" y="5688419"/>
            <a:ext cx="1846522" cy="1179423"/>
          </a:xfrm>
          <a:prstGeom prst="rect">
            <a:avLst/>
          </a:prstGeom>
          <a:noFill/>
          <a:ln>
            <a:noFill/>
          </a:ln>
        </p:spPr>
      </p:pic>
      <p:sp>
        <p:nvSpPr>
          <p:cNvPr id="115" name="Google Shape;115;p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CC0066"/>
              </a:buClr>
              <a:buSzPts val="4400"/>
              <a:buFont typeface="Arial"/>
              <a:buNone/>
            </a:pPr>
            <a:r>
              <a:rPr b="1" lang="en-US" sz="2400">
                <a:solidFill>
                  <a:srgbClr val="CC0066"/>
                </a:solidFill>
                <a:latin typeface="Arial"/>
                <a:ea typeface="Arial"/>
                <a:cs typeface="Arial"/>
                <a:sym typeface="Arial"/>
              </a:rPr>
              <a:t>Mandated Reporting Policy: </a:t>
            </a:r>
            <a:endParaRPr b="1" sz="2400">
              <a:solidFill>
                <a:srgbClr val="CC0066"/>
              </a:solidFill>
              <a:latin typeface="Arial"/>
              <a:ea typeface="Arial"/>
              <a:cs typeface="Arial"/>
              <a:sym typeface="Arial"/>
            </a:endParaRPr>
          </a:p>
          <a:p>
            <a:pPr indent="0" lvl="0" marL="0" marR="0" rtl="0" algn="l">
              <a:lnSpc>
                <a:spcPct val="90000"/>
              </a:lnSpc>
              <a:spcBef>
                <a:spcPts val="0"/>
              </a:spcBef>
              <a:spcAft>
                <a:spcPts val="0"/>
              </a:spcAft>
              <a:buClr>
                <a:srgbClr val="CC0066"/>
              </a:buClr>
              <a:buSzPts val="4400"/>
              <a:buFont typeface="Arial"/>
              <a:buNone/>
            </a:pPr>
            <a:r>
              <a:rPr b="1" lang="en-US">
                <a:solidFill>
                  <a:srgbClr val="CC0066"/>
                </a:solidFill>
                <a:latin typeface="Arial"/>
                <a:ea typeface="Arial"/>
                <a:cs typeface="Arial"/>
                <a:sym typeface="Arial"/>
              </a:rPr>
              <a:t>The WYSE Mentor’s Role</a:t>
            </a:r>
            <a:endParaRPr b="1" i="0" sz="4400" u="none" cap="none" strike="noStrike">
              <a:solidFill>
                <a:schemeClr val="dk1"/>
              </a:solidFill>
              <a:latin typeface="Arial"/>
              <a:ea typeface="Arial"/>
              <a:cs typeface="Arial"/>
              <a:sym typeface="Arial"/>
            </a:endParaRPr>
          </a:p>
        </p:txBody>
      </p:sp>
      <p:sp>
        <p:nvSpPr>
          <p:cNvPr id="116" name="Google Shape;116;p17"/>
          <p:cNvSpPr/>
          <p:nvPr/>
        </p:nvSpPr>
        <p:spPr>
          <a:xfrm>
            <a:off x="-17925" y="-12400"/>
            <a:ext cx="198600" cy="6858000"/>
          </a:xfrm>
          <a:prstGeom prst="rect">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8"/>
          <p:cNvSpPr txBox="1"/>
          <p:nvPr>
            <p:ph idx="1" type="body"/>
          </p:nvPr>
        </p:nvSpPr>
        <p:spPr>
          <a:xfrm>
            <a:off x="838200" y="1531225"/>
            <a:ext cx="9507300" cy="44943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00000"/>
              </a:lnSpc>
              <a:spcBef>
                <a:spcPts val="0"/>
              </a:spcBef>
              <a:spcAft>
                <a:spcPts val="0"/>
              </a:spcAft>
              <a:buSzPts val="2200"/>
              <a:buChar char="•"/>
            </a:pPr>
            <a:r>
              <a:rPr lang="en-US" sz="2200"/>
              <a:t>As college student volunteers, each mentor’s role is NOT to handle legal matters regarding abuse and neglect of mentee minors, but to be a support system and friend to female youth. </a:t>
            </a:r>
            <a:r>
              <a:rPr b="1" lang="en-US" sz="2200"/>
              <a:t>The WYSE Board will flag each incident and keep active watch to monitor the situation</a:t>
            </a:r>
            <a:r>
              <a:rPr lang="en-US" sz="2200"/>
              <a:t>.</a:t>
            </a:r>
            <a:endParaRPr sz="2200"/>
          </a:p>
          <a:p>
            <a:pPr indent="0" lvl="0" marL="457200" marR="0" rtl="0" algn="l">
              <a:lnSpc>
                <a:spcPct val="100000"/>
              </a:lnSpc>
              <a:spcBef>
                <a:spcPts val="0"/>
              </a:spcBef>
              <a:spcAft>
                <a:spcPts val="0"/>
              </a:spcAft>
              <a:buNone/>
            </a:pPr>
            <a:r>
              <a:t/>
            </a:r>
            <a:endParaRPr sz="2200"/>
          </a:p>
          <a:p>
            <a:pPr indent="-368300" lvl="0" marL="457200" marR="0" rtl="0" algn="l">
              <a:lnSpc>
                <a:spcPct val="100000"/>
              </a:lnSpc>
              <a:spcBef>
                <a:spcPts val="0"/>
              </a:spcBef>
              <a:spcAft>
                <a:spcPts val="0"/>
              </a:spcAft>
              <a:buSzPts val="2200"/>
              <a:buChar char="•"/>
            </a:pPr>
            <a:r>
              <a:rPr b="1" lang="en-US" sz="2200"/>
              <a:t>The WYSE Board also seeks to legally protect the mentor and will do so if the mentor follows the procedures in this Policy. </a:t>
            </a:r>
            <a:r>
              <a:rPr lang="en-US" sz="2200"/>
              <a:t>In order for this insurance to benefit the mentor, the WYSE Board must be alerted to the situation.  </a:t>
            </a:r>
            <a:endParaRPr sz="2200"/>
          </a:p>
          <a:p>
            <a:pPr indent="0" lvl="0" marL="457200" marR="0" rtl="0" algn="l">
              <a:lnSpc>
                <a:spcPct val="100000"/>
              </a:lnSpc>
              <a:spcBef>
                <a:spcPts val="0"/>
              </a:spcBef>
              <a:spcAft>
                <a:spcPts val="0"/>
              </a:spcAft>
              <a:buNone/>
            </a:pPr>
            <a:r>
              <a:t/>
            </a:r>
            <a:endParaRPr sz="2200"/>
          </a:p>
          <a:p>
            <a:pPr indent="-368300" lvl="0" marL="457200" marR="0" rtl="0" algn="l">
              <a:lnSpc>
                <a:spcPct val="100000"/>
              </a:lnSpc>
              <a:spcBef>
                <a:spcPts val="0"/>
              </a:spcBef>
              <a:spcAft>
                <a:spcPts val="0"/>
              </a:spcAft>
              <a:buSzPts val="2200"/>
              <a:buChar char="•"/>
            </a:pPr>
            <a:r>
              <a:rPr lang="en-US" sz="2200"/>
              <a:t>The WYSE Board is committed to responding to the WYSE branch within 24 hours of notification and will provide instructions on next steps. </a:t>
            </a:r>
            <a:endParaRPr sz="2200"/>
          </a:p>
          <a:p>
            <a:pPr indent="0" lvl="0" marL="457200" marR="0" rtl="0" algn="l">
              <a:lnSpc>
                <a:spcPct val="100000"/>
              </a:lnSpc>
              <a:spcBef>
                <a:spcPts val="0"/>
              </a:spcBef>
              <a:spcAft>
                <a:spcPts val="0"/>
              </a:spcAft>
              <a:buNone/>
            </a:pPr>
            <a:r>
              <a:t/>
            </a:r>
            <a:endParaRPr sz="2200"/>
          </a:p>
        </p:txBody>
      </p:sp>
      <p:pic>
        <p:nvPicPr>
          <p:cNvPr id="122" name="Google Shape;122;p18"/>
          <p:cNvPicPr preferRelativeResize="0"/>
          <p:nvPr/>
        </p:nvPicPr>
        <p:blipFill rotWithShape="1">
          <a:blip r:embed="rId3">
            <a:alphaModFix/>
          </a:blip>
          <a:srcRect b="27500" l="38996" r="23391" t="29164"/>
          <a:stretch/>
        </p:blipFill>
        <p:spPr>
          <a:xfrm>
            <a:off x="10345478" y="5688419"/>
            <a:ext cx="1846522" cy="1179423"/>
          </a:xfrm>
          <a:prstGeom prst="rect">
            <a:avLst/>
          </a:prstGeom>
          <a:noFill/>
          <a:ln>
            <a:noFill/>
          </a:ln>
        </p:spPr>
      </p:pic>
      <p:sp>
        <p:nvSpPr>
          <p:cNvPr id="123" name="Google Shape;123;p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CC0066"/>
              </a:buClr>
              <a:buSzPts val="4400"/>
              <a:buFont typeface="Arial"/>
              <a:buNone/>
            </a:pPr>
            <a:r>
              <a:rPr b="1" lang="en-US" sz="2400">
                <a:solidFill>
                  <a:srgbClr val="CC0066"/>
                </a:solidFill>
                <a:latin typeface="Arial"/>
                <a:ea typeface="Arial"/>
                <a:cs typeface="Arial"/>
                <a:sym typeface="Arial"/>
              </a:rPr>
              <a:t>Mandated Reporting Policy: </a:t>
            </a:r>
            <a:endParaRPr b="1" sz="2400">
              <a:solidFill>
                <a:srgbClr val="CC0066"/>
              </a:solidFill>
              <a:latin typeface="Arial"/>
              <a:ea typeface="Arial"/>
              <a:cs typeface="Arial"/>
              <a:sym typeface="Arial"/>
            </a:endParaRPr>
          </a:p>
          <a:p>
            <a:pPr indent="0" lvl="0" marL="0" marR="0" rtl="0" algn="l">
              <a:lnSpc>
                <a:spcPct val="90000"/>
              </a:lnSpc>
              <a:spcBef>
                <a:spcPts val="0"/>
              </a:spcBef>
              <a:spcAft>
                <a:spcPts val="0"/>
              </a:spcAft>
              <a:buClr>
                <a:srgbClr val="CC0066"/>
              </a:buClr>
              <a:buSzPts val="4400"/>
              <a:buFont typeface="Arial"/>
              <a:buNone/>
            </a:pPr>
            <a:r>
              <a:rPr b="1" lang="en-US">
                <a:solidFill>
                  <a:srgbClr val="CC0066"/>
                </a:solidFill>
                <a:latin typeface="Arial"/>
                <a:ea typeface="Arial"/>
                <a:cs typeface="Arial"/>
                <a:sym typeface="Arial"/>
              </a:rPr>
              <a:t>The WYSE Board’s Role</a:t>
            </a:r>
            <a:endParaRPr b="1" i="0" sz="4400" u="none" cap="none" strike="noStrike">
              <a:solidFill>
                <a:schemeClr val="dk1"/>
              </a:solidFill>
              <a:latin typeface="Arial"/>
              <a:ea typeface="Arial"/>
              <a:cs typeface="Arial"/>
              <a:sym typeface="Arial"/>
            </a:endParaRPr>
          </a:p>
        </p:txBody>
      </p:sp>
      <p:sp>
        <p:nvSpPr>
          <p:cNvPr id="124" name="Google Shape;124;p18"/>
          <p:cNvSpPr/>
          <p:nvPr/>
        </p:nvSpPr>
        <p:spPr>
          <a:xfrm>
            <a:off x="-17925" y="-12400"/>
            <a:ext cx="198600" cy="6858000"/>
          </a:xfrm>
          <a:prstGeom prst="rect">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pic>
        <p:nvPicPr>
          <p:cNvPr id="129" name="Google Shape;129;p19"/>
          <p:cNvPicPr preferRelativeResize="0"/>
          <p:nvPr/>
        </p:nvPicPr>
        <p:blipFill rotWithShape="1">
          <a:blip r:embed="rId3">
            <a:alphaModFix/>
          </a:blip>
          <a:srcRect b="27500" l="38996" r="23391" t="29164"/>
          <a:stretch/>
        </p:blipFill>
        <p:spPr>
          <a:xfrm>
            <a:off x="10345478" y="5688419"/>
            <a:ext cx="1846522" cy="1179423"/>
          </a:xfrm>
          <a:prstGeom prst="rect">
            <a:avLst/>
          </a:prstGeom>
          <a:noFill/>
          <a:ln>
            <a:noFill/>
          </a:ln>
        </p:spPr>
      </p:pic>
      <p:pic>
        <p:nvPicPr>
          <p:cNvPr descr="Child abuse and neglect is an important societal concern affecting children, their families, and society at large. There were 683,000 victims of child abuse and neglect (CAN) reported to child protective services in 2015; The youngest children are the most vulnerable with about 27.7% of reported victims being under the age of three. Adverse childhood experiences (ACEs) are also forms of child abuse and neglect. Public health and violence prevention practitioners and researchers are united by a common goal: stop CAN from happening in the first place. To help amplify their impact, CDC is working to promote a consistent definition of CAN and encourage the use of evidence-based CAN prevention strategies. These efforts help guarantee a uniform understanding of and approach to the issue which contributes to accurate reporting and surveillance, adherence to proven interventions, and opportunities to enhance existing prevention strategies and develop new ones.&#10;&#10;Comments on this video are allowed in accordance with our comment policy:&#10;http://www.cdc.gov/SocialMedia/Tools/CommentPolicy.html &#10;&#10;This video can also be viewed at&#10;https://www.cdc.gov/violenceprevention/videos/CAN-Def_SD.mp4" id="130" name="Google Shape;130;p19" title="What are child abuse and neglect?">
            <a:hlinkClick r:id="rId4"/>
          </p:cNvPr>
          <p:cNvPicPr preferRelativeResize="0"/>
          <p:nvPr/>
        </p:nvPicPr>
        <p:blipFill>
          <a:blip r:embed="rId5">
            <a:alphaModFix/>
          </a:blip>
          <a:stretch>
            <a:fillRect/>
          </a:stretch>
        </p:blipFill>
        <p:spPr>
          <a:xfrm>
            <a:off x="1201475" y="0"/>
            <a:ext cx="9144000" cy="6858000"/>
          </a:xfrm>
          <a:prstGeom prst="rect">
            <a:avLst/>
          </a:prstGeom>
          <a:noFill/>
          <a:ln>
            <a:noFill/>
          </a:ln>
        </p:spPr>
      </p:pic>
      <p:sp>
        <p:nvSpPr>
          <p:cNvPr id="131" name="Google Shape;131;p19"/>
          <p:cNvSpPr/>
          <p:nvPr/>
        </p:nvSpPr>
        <p:spPr>
          <a:xfrm>
            <a:off x="-17925" y="-12400"/>
            <a:ext cx="198600" cy="6858000"/>
          </a:xfrm>
          <a:prstGeom prst="rect">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id="136" name="Google Shape;136;p20"/>
          <p:cNvPicPr preferRelativeResize="0"/>
          <p:nvPr/>
        </p:nvPicPr>
        <p:blipFill rotWithShape="1">
          <a:blip r:embed="rId3">
            <a:alphaModFix/>
          </a:blip>
          <a:srcRect b="27500" l="38996" r="23391" t="29164"/>
          <a:stretch/>
        </p:blipFill>
        <p:spPr>
          <a:xfrm>
            <a:off x="10345478" y="5688419"/>
            <a:ext cx="1846522" cy="1179423"/>
          </a:xfrm>
          <a:prstGeom prst="rect">
            <a:avLst/>
          </a:prstGeom>
          <a:noFill/>
          <a:ln>
            <a:noFill/>
          </a:ln>
        </p:spPr>
      </p:pic>
      <p:sp>
        <p:nvSpPr>
          <p:cNvPr id="137" name="Google Shape;137;p20"/>
          <p:cNvSpPr txBox="1"/>
          <p:nvPr>
            <p:ph type="title"/>
          </p:nvPr>
        </p:nvSpPr>
        <p:spPr>
          <a:xfrm>
            <a:off x="838200" y="365125"/>
            <a:ext cx="10515600" cy="1711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CC0066"/>
              </a:buClr>
              <a:buSzPts val="4400"/>
              <a:buFont typeface="Arial"/>
              <a:buNone/>
            </a:pPr>
            <a:r>
              <a:rPr b="1" lang="en-US" sz="2400">
                <a:solidFill>
                  <a:srgbClr val="CC0066"/>
                </a:solidFill>
                <a:latin typeface="Arial"/>
                <a:ea typeface="Arial"/>
                <a:cs typeface="Arial"/>
                <a:sym typeface="Arial"/>
              </a:rPr>
              <a:t>Mandated Reporting Policy: </a:t>
            </a:r>
            <a:endParaRPr b="1" sz="2400">
              <a:solidFill>
                <a:srgbClr val="CC0066"/>
              </a:solidFill>
              <a:latin typeface="Arial"/>
              <a:ea typeface="Arial"/>
              <a:cs typeface="Arial"/>
              <a:sym typeface="Arial"/>
            </a:endParaRPr>
          </a:p>
          <a:p>
            <a:pPr indent="0" lvl="0" marL="0" marR="0" rtl="0" algn="l">
              <a:lnSpc>
                <a:spcPct val="90000"/>
              </a:lnSpc>
              <a:spcBef>
                <a:spcPts val="0"/>
              </a:spcBef>
              <a:spcAft>
                <a:spcPts val="0"/>
              </a:spcAft>
              <a:buClr>
                <a:srgbClr val="CC0066"/>
              </a:buClr>
              <a:buSzPts val="4400"/>
              <a:buFont typeface="Arial"/>
              <a:buNone/>
            </a:pPr>
            <a:r>
              <a:rPr b="1" lang="en-US">
                <a:solidFill>
                  <a:srgbClr val="CC0066"/>
                </a:solidFill>
                <a:latin typeface="Arial"/>
                <a:ea typeface="Arial"/>
                <a:cs typeface="Arial"/>
                <a:sym typeface="Arial"/>
              </a:rPr>
              <a:t>State Variations in Definitions of Child Abuse and Neglect</a:t>
            </a:r>
            <a:endParaRPr b="1" i="0" sz="4400" u="none" cap="none" strike="noStrike">
              <a:solidFill>
                <a:schemeClr val="dk1"/>
              </a:solidFill>
              <a:latin typeface="Arial"/>
              <a:ea typeface="Arial"/>
              <a:cs typeface="Arial"/>
              <a:sym typeface="Arial"/>
            </a:endParaRPr>
          </a:p>
        </p:txBody>
      </p:sp>
      <p:sp>
        <p:nvSpPr>
          <p:cNvPr id="138" name="Google Shape;138;p20"/>
          <p:cNvSpPr txBox="1"/>
          <p:nvPr>
            <p:ph idx="1" type="body"/>
          </p:nvPr>
        </p:nvSpPr>
        <p:spPr>
          <a:xfrm>
            <a:off x="838200" y="2836850"/>
            <a:ext cx="9507300" cy="31887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00000"/>
              </a:lnSpc>
              <a:spcBef>
                <a:spcPts val="0"/>
              </a:spcBef>
              <a:spcAft>
                <a:spcPts val="0"/>
              </a:spcAft>
              <a:buSzPts val="2200"/>
              <a:buChar char="•"/>
            </a:pPr>
            <a:r>
              <a:rPr lang="en-US" sz="2200"/>
              <a:t>State definitions of child abuse and neglect vary. View your state’s resources linked in the WYSE Reporting Policy, accessed at </a:t>
            </a:r>
            <a:r>
              <a:rPr lang="en-US" sz="2200" u="sng">
                <a:solidFill>
                  <a:schemeClr val="hlink"/>
                </a:solidFill>
                <a:hlinkClick r:id="rId4"/>
              </a:rPr>
              <a:t>https://www.WYSE.org/Director-Login</a:t>
            </a:r>
            <a:r>
              <a:rPr lang="en-US" sz="2200"/>
              <a:t> with the password “wyse”.</a:t>
            </a:r>
            <a:endParaRPr sz="2200"/>
          </a:p>
        </p:txBody>
      </p:sp>
      <p:sp>
        <p:nvSpPr>
          <p:cNvPr id="139" name="Google Shape;139;p20"/>
          <p:cNvSpPr/>
          <p:nvPr/>
        </p:nvSpPr>
        <p:spPr>
          <a:xfrm>
            <a:off x="-17925" y="-12400"/>
            <a:ext cx="198600" cy="6858000"/>
          </a:xfrm>
          <a:prstGeom prst="rect">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1"/>
          <p:cNvSpPr txBox="1"/>
          <p:nvPr>
            <p:ph idx="1" type="body"/>
          </p:nvPr>
        </p:nvSpPr>
        <p:spPr>
          <a:xfrm>
            <a:off x="838200" y="1531225"/>
            <a:ext cx="9507300" cy="51156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00000"/>
              </a:lnSpc>
              <a:spcBef>
                <a:spcPts val="0"/>
              </a:spcBef>
              <a:spcAft>
                <a:spcPts val="0"/>
              </a:spcAft>
              <a:buClr>
                <a:schemeClr val="dk1"/>
              </a:buClr>
              <a:buSzPts val="2200"/>
              <a:buFont typeface="Arial"/>
              <a:buChar char="•"/>
            </a:pPr>
            <a:r>
              <a:rPr lang="en-US" sz="2200"/>
              <a:t>The WYSE Abuse Reporting Form must be completed by the mentor or branch director and submitted to the WYSE Board within 24 hours of reasonable suspicion that a mentee is experiencing abuse. </a:t>
            </a:r>
            <a:endParaRPr sz="2200"/>
          </a:p>
          <a:p>
            <a:pPr indent="0" lvl="0" marL="457200" marR="0" rtl="0" algn="l">
              <a:lnSpc>
                <a:spcPct val="100000"/>
              </a:lnSpc>
              <a:spcBef>
                <a:spcPts val="0"/>
              </a:spcBef>
              <a:spcAft>
                <a:spcPts val="0"/>
              </a:spcAft>
              <a:buNone/>
            </a:pPr>
            <a:r>
              <a:t/>
            </a:r>
            <a:endParaRPr sz="2200"/>
          </a:p>
          <a:p>
            <a:pPr indent="-368300" lvl="0" marL="457200" marR="0" rtl="0" algn="l">
              <a:lnSpc>
                <a:spcPct val="100000"/>
              </a:lnSpc>
              <a:spcBef>
                <a:spcPts val="0"/>
              </a:spcBef>
              <a:spcAft>
                <a:spcPts val="0"/>
              </a:spcAft>
              <a:buSzPts val="2200"/>
              <a:buChar char="•"/>
            </a:pPr>
            <a:r>
              <a:rPr lang="en-US" sz="2200"/>
              <a:t>Access the WYSE Abuse Reporting Form at </a:t>
            </a:r>
            <a:r>
              <a:rPr lang="en-US" sz="2200" u="sng">
                <a:solidFill>
                  <a:schemeClr val="hlink"/>
                </a:solidFill>
                <a:hlinkClick r:id="rId3"/>
              </a:rPr>
              <a:t>https://www.WYSE.org/Director-Login</a:t>
            </a:r>
            <a:r>
              <a:rPr lang="en-US" sz="2200"/>
              <a:t> </a:t>
            </a:r>
            <a:r>
              <a:rPr lang="en-US" sz="2200"/>
              <a:t> with the password “</a:t>
            </a:r>
            <a:r>
              <a:rPr b="1" lang="en-US" sz="2200"/>
              <a:t>wyse</a:t>
            </a:r>
            <a:r>
              <a:rPr lang="en-US" sz="2200"/>
              <a:t>”.</a:t>
            </a:r>
            <a:endParaRPr sz="2200"/>
          </a:p>
          <a:p>
            <a:pPr indent="0" lvl="0" marL="457200" marR="0" rtl="0" algn="l">
              <a:lnSpc>
                <a:spcPct val="100000"/>
              </a:lnSpc>
              <a:spcBef>
                <a:spcPts val="0"/>
              </a:spcBef>
              <a:spcAft>
                <a:spcPts val="0"/>
              </a:spcAft>
              <a:buNone/>
            </a:pPr>
            <a:r>
              <a:t/>
            </a:r>
            <a:endParaRPr sz="2200"/>
          </a:p>
          <a:p>
            <a:pPr indent="-368300" lvl="0" marL="457200" marR="0" rtl="0" algn="l">
              <a:lnSpc>
                <a:spcPct val="100000"/>
              </a:lnSpc>
              <a:spcBef>
                <a:spcPts val="0"/>
              </a:spcBef>
              <a:spcAft>
                <a:spcPts val="0"/>
              </a:spcAft>
              <a:buClr>
                <a:schemeClr val="dk1"/>
              </a:buClr>
              <a:buSzPts val="2200"/>
              <a:buFont typeface="Arial"/>
              <a:buChar char="•"/>
            </a:pPr>
            <a:r>
              <a:rPr lang="en-US" sz="2200"/>
              <a:t>Important information to collect for a written report include:</a:t>
            </a:r>
            <a:endParaRPr sz="2200"/>
          </a:p>
          <a:p>
            <a:pPr indent="-355600" lvl="1" marL="914400" rtl="0" algn="l">
              <a:lnSpc>
                <a:spcPct val="100000"/>
              </a:lnSpc>
              <a:spcBef>
                <a:spcPts val="0"/>
              </a:spcBef>
              <a:spcAft>
                <a:spcPts val="0"/>
              </a:spcAft>
              <a:buSzPts val="2000"/>
              <a:buChar char="•"/>
            </a:pPr>
            <a:r>
              <a:rPr lang="en-US" sz="2000"/>
              <a:t>Child’s name, address, present location, school/grade/class</a:t>
            </a:r>
            <a:endParaRPr sz="2000"/>
          </a:p>
          <a:p>
            <a:pPr indent="-355600" lvl="1" marL="914400" rtl="0" algn="l">
              <a:lnSpc>
                <a:spcPct val="100000"/>
              </a:lnSpc>
              <a:spcBef>
                <a:spcPts val="0"/>
              </a:spcBef>
              <a:spcAft>
                <a:spcPts val="0"/>
              </a:spcAft>
              <a:buSzPts val="2000"/>
              <a:buChar char="•"/>
            </a:pPr>
            <a:r>
              <a:rPr lang="en-US" sz="2000"/>
              <a:t>Names, addresses and phone numbers of child’s parents/guardians</a:t>
            </a:r>
            <a:endParaRPr sz="2000"/>
          </a:p>
          <a:p>
            <a:pPr indent="-355600" lvl="1" marL="914400" rtl="0" algn="l">
              <a:lnSpc>
                <a:spcPct val="100000"/>
              </a:lnSpc>
              <a:spcBef>
                <a:spcPts val="0"/>
              </a:spcBef>
              <a:spcAft>
                <a:spcPts val="0"/>
              </a:spcAft>
              <a:buSzPts val="2000"/>
              <a:buChar char="•"/>
            </a:pPr>
            <a:r>
              <a:rPr lang="en-US" sz="2000"/>
              <a:t>Contact Information of potential offender / abuser</a:t>
            </a:r>
            <a:endParaRPr sz="2000"/>
          </a:p>
          <a:p>
            <a:pPr indent="0" lvl="0" marL="457200" marR="0" rtl="0" algn="l">
              <a:lnSpc>
                <a:spcPct val="100000"/>
              </a:lnSpc>
              <a:spcBef>
                <a:spcPts val="0"/>
              </a:spcBef>
              <a:spcAft>
                <a:spcPts val="0"/>
              </a:spcAft>
              <a:buNone/>
            </a:pPr>
            <a:r>
              <a:t/>
            </a:r>
            <a:endParaRPr sz="2200"/>
          </a:p>
          <a:p>
            <a:pPr indent="-368300" lvl="0" marL="457200" marR="0" rtl="0" algn="l">
              <a:lnSpc>
                <a:spcPct val="100000"/>
              </a:lnSpc>
              <a:spcBef>
                <a:spcPts val="0"/>
              </a:spcBef>
              <a:spcAft>
                <a:spcPts val="0"/>
              </a:spcAft>
              <a:buSzPts val="2200"/>
              <a:buChar char="•"/>
            </a:pPr>
            <a:r>
              <a:rPr lang="en-US" sz="2200"/>
              <a:t>The WYSE Board will respond within 24 hours via email or phone with additional instructions and guidance.</a:t>
            </a:r>
            <a:endParaRPr sz="2200"/>
          </a:p>
          <a:p>
            <a:pPr indent="0" lvl="0" marL="0" marR="0" rtl="0" algn="l">
              <a:lnSpc>
                <a:spcPct val="100000"/>
              </a:lnSpc>
              <a:spcBef>
                <a:spcPts val="0"/>
              </a:spcBef>
              <a:spcAft>
                <a:spcPts val="0"/>
              </a:spcAft>
              <a:buNone/>
            </a:pPr>
            <a:r>
              <a:t/>
            </a:r>
            <a:endParaRPr sz="2200"/>
          </a:p>
          <a:p>
            <a:pPr indent="0" lvl="0" marL="457200" marR="0" rtl="0" algn="l">
              <a:lnSpc>
                <a:spcPct val="100000"/>
              </a:lnSpc>
              <a:spcBef>
                <a:spcPts val="0"/>
              </a:spcBef>
              <a:spcAft>
                <a:spcPts val="0"/>
              </a:spcAft>
              <a:buNone/>
            </a:pPr>
            <a:r>
              <a:t/>
            </a:r>
            <a:endParaRPr sz="2200"/>
          </a:p>
        </p:txBody>
      </p:sp>
      <p:pic>
        <p:nvPicPr>
          <p:cNvPr id="145" name="Google Shape;145;p21"/>
          <p:cNvPicPr preferRelativeResize="0"/>
          <p:nvPr/>
        </p:nvPicPr>
        <p:blipFill rotWithShape="1">
          <a:blip r:embed="rId4">
            <a:alphaModFix/>
          </a:blip>
          <a:srcRect b="27500" l="38996" r="23391" t="29164"/>
          <a:stretch/>
        </p:blipFill>
        <p:spPr>
          <a:xfrm>
            <a:off x="10345478" y="5688419"/>
            <a:ext cx="1846522" cy="1179423"/>
          </a:xfrm>
          <a:prstGeom prst="rect">
            <a:avLst/>
          </a:prstGeom>
          <a:noFill/>
          <a:ln>
            <a:noFill/>
          </a:ln>
        </p:spPr>
      </p:pic>
      <p:sp>
        <p:nvSpPr>
          <p:cNvPr id="146" name="Google Shape;146;p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CC0066"/>
              </a:buClr>
              <a:buSzPts val="4400"/>
              <a:buFont typeface="Arial"/>
              <a:buNone/>
            </a:pPr>
            <a:r>
              <a:rPr b="1" lang="en-US" sz="2400">
                <a:solidFill>
                  <a:srgbClr val="CC0066"/>
                </a:solidFill>
                <a:latin typeface="Arial"/>
                <a:ea typeface="Arial"/>
                <a:cs typeface="Arial"/>
                <a:sym typeface="Arial"/>
              </a:rPr>
              <a:t>Mandated Reporting Policy: </a:t>
            </a:r>
            <a:endParaRPr b="1" sz="2400">
              <a:solidFill>
                <a:srgbClr val="CC0066"/>
              </a:solidFill>
              <a:latin typeface="Arial"/>
              <a:ea typeface="Arial"/>
              <a:cs typeface="Arial"/>
              <a:sym typeface="Arial"/>
            </a:endParaRPr>
          </a:p>
          <a:p>
            <a:pPr indent="0" lvl="0" marL="0" marR="0" rtl="0" algn="l">
              <a:lnSpc>
                <a:spcPct val="90000"/>
              </a:lnSpc>
              <a:spcBef>
                <a:spcPts val="0"/>
              </a:spcBef>
              <a:spcAft>
                <a:spcPts val="0"/>
              </a:spcAft>
              <a:buClr>
                <a:srgbClr val="CC0066"/>
              </a:buClr>
              <a:buSzPts val="4400"/>
              <a:buFont typeface="Arial"/>
              <a:buNone/>
            </a:pPr>
            <a:r>
              <a:rPr b="1" lang="en-US">
                <a:solidFill>
                  <a:srgbClr val="CC0066"/>
                </a:solidFill>
                <a:latin typeface="Arial"/>
                <a:ea typeface="Arial"/>
                <a:cs typeface="Arial"/>
                <a:sym typeface="Arial"/>
              </a:rPr>
              <a:t>How to</a:t>
            </a:r>
            <a:r>
              <a:rPr b="1" lang="en-US">
                <a:solidFill>
                  <a:srgbClr val="CC0066"/>
                </a:solidFill>
                <a:latin typeface="Arial"/>
                <a:ea typeface="Arial"/>
                <a:cs typeface="Arial"/>
                <a:sym typeface="Arial"/>
              </a:rPr>
              <a:t> Make a Report</a:t>
            </a:r>
            <a:endParaRPr b="1" i="0" sz="4400" u="none" cap="none" strike="noStrike">
              <a:solidFill>
                <a:schemeClr val="dk1"/>
              </a:solidFill>
              <a:latin typeface="Arial"/>
              <a:ea typeface="Arial"/>
              <a:cs typeface="Arial"/>
              <a:sym typeface="Arial"/>
            </a:endParaRPr>
          </a:p>
        </p:txBody>
      </p:sp>
      <p:sp>
        <p:nvSpPr>
          <p:cNvPr id="147" name="Google Shape;147;p21"/>
          <p:cNvSpPr/>
          <p:nvPr/>
        </p:nvSpPr>
        <p:spPr>
          <a:xfrm>
            <a:off x="-17925" y="-12400"/>
            <a:ext cx="198600" cy="6858000"/>
          </a:xfrm>
          <a:prstGeom prst="rect">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